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4" r:id="rId2"/>
    <p:sldId id="356" r:id="rId3"/>
    <p:sldId id="441" r:id="rId4"/>
    <p:sldId id="414" r:id="rId5"/>
    <p:sldId id="418" r:id="rId6"/>
    <p:sldId id="443" r:id="rId7"/>
    <p:sldId id="417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19" r:id="rId17"/>
    <p:sldId id="452" r:id="rId18"/>
    <p:sldId id="423" r:id="rId19"/>
    <p:sldId id="426" r:id="rId20"/>
    <p:sldId id="439" r:id="rId21"/>
    <p:sldId id="453" r:id="rId22"/>
    <p:sldId id="420" r:id="rId23"/>
    <p:sldId id="454" r:id="rId24"/>
    <p:sldId id="424" r:id="rId25"/>
    <p:sldId id="455" r:id="rId26"/>
    <p:sldId id="456" r:id="rId27"/>
    <p:sldId id="265" r:id="rId28"/>
  </p:sldIdLst>
  <p:sldSz cx="12192000" cy="6858000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5" autoAdjust="0"/>
    <p:restoredTop sz="89340" autoAdjust="0"/>
  </p:normalViewPr>
  <p:slideViewPr>
    <p:cSldViewPr snapToGrid="0">
      <p:cViewPr>
        <p:scale>
          <a:sx n="60" d="100"/>
          <a:sy n="60" d="100"/>
        </p:scale>
        <p:origin x="258" y="642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310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27A5DA4-0517-469B-A20E-54B75BF32207}" type="datetimeFigureOut">
              <a:rPr lang="nl-BE" smtClean="0"/>
              <a:t>15/03/2020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27E7ADA-B818-4A8D-827F-3A2F12FF408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397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875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2134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116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6501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737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427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8332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131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7243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473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2963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8495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79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9136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371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680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603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183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302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585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801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93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8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11.emf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0.png"/><Relationship Id="rId5" Type="http://schemas.openxmlformats.org/officeDocument/2006/relationships/image" Target="../media/image18.emf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2666" y="3352799"/>
            <a:ext cx="5249333" cy="1493485"/>
          </a:xfrm>
        </p:spPr>
        <p:txBody>
          <a:bodyPr/>
          <a:lstStyle/>
          <a:p>
            <a:r>
              <a:rPr lang="en-US" dirty="0" smtClean="0"/>
              <a:t>Business Analytics minor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 smtClean="0"/>
              <a:t>Week </a:t>
            </a:r>
            <a:r>
              <a:rPr lang="en-US" dirty="0" smtClean="0"/>
              <a:t>6: Evaluation</a:t>
            </a:r>
          </a:p>
          <a:p>
            <a:endParaRPr lang="en-US" sz="1100" dirty="0"/>
          </a:p>
          <a:p>
            <a:pPr algn="r"/>
            <a:r>
              <a:rPr lang="en-US" sz="1800" dirty="0" smtClean="0"/>
              <a:t>Credit: dr. Seppe vanden Broucke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90"/>
    </mc:Choice>
    <mc:Fallback>
      <p:transition spd="slow" advTm="15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Probability Threshold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708173"/>
              </p:ext>
            </p:extLst>
          </p:nvPr>
        </p:nvGraphicFramePr>
        <p:xfrm>
          <a:off x="241597" y="1889794"/>
          <a:ext cx="3930316" cy="46942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83369">
                  <a:extLst>
                    <a:ext uri="{9D8B030D-6E8A-4147-A177-3AD203B41FA5}">
                      <a16:colId xmlns:a16="http://schemas.microsoft.com/office/drawing/2014/main" val="2687957470"/>
                    </a:ext>
                  </a:extLst>
                </a:gridCol>
                <a:gridCol w="753979">
                  <a:extLst>
                    <a:ext uri="{9D8B030D-6E8A-4147-A177-3AD203B41FA5}">
                      <a16:colId xmlns:a16="http://schemas.microsoft.com/office/drawing/2014/main" val="899049322"/>
                    </a:ext>
                  </a:extLst>
                </a:gridCol>
                <a:gridCol w="669371">
                  <a:extLst>
                    <a:ext uri="{9D8B030D-6E8A-4147-A177-3AD203B41FA5}">
                      <a16:colId xmlns:a16="http://schemas.microsoft.com/office/drawing/2014/main" val="2637096413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1993138012"/>
                    </a:ext>
                  </a:extLst>
                </a:gridCol>
                <a:gridCol w="529389">
                  <a:extLst>
                    <a:ext uri="{9D8B030D-6E8A-4147-A177-3AD203B41FA5}">
                      <a16:colId xmlns:a16="http://schemas.microsoft.com/office/drawing/2014/main" val="805687172"/>
                    </a:ext>
                  </a:extLst>
                </a:gridCol>
              </a:tblGrid>
              <a:tr h="532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Predicted</a:t>
                      </a:r>
                      <a:r>
                        <a:rPr lang="en-US" sz="1400" baseline="0" dirty="0" smtClean="0"/>
                        <a:t> Probability (Ordered)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86119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14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7620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03902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779313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874698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8600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4831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4138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507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90387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478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5445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44276"/>
                  </a:ext>
                </a:extLst>
              </a:tr>
            </a:tbl>
          </a:graphicData>
        </a:graphic>
      </p:graphicFrame>
      <p:sp>
        <p:nvSpPr>
          <p:cNvPr id="3" name="Right Arrow 2"/>
          <p:cNvSpPr/>
          <p:nvPr/>
        </p:nvSpPr>
        <p:spPr>
          <a:xfrm>
            <a:off x="4787607" y="3577390"/>
            <a:ext cx="2174667" cy="7379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02159" y="4604084"/>
            <a:ext cx="264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the accuracy for each possible threshold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653" y="2397762"/>
            <a:ext cx="4872506" cy="346081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2"/>
    </mc:Choice>
    <mc:Fallback>
      <p:transition spd="slow" advTm="15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Probability Threshold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708173"/>
              </p:ext>
            </p:extLst>
          </p:nvPr>
        </p:nvGraphicFramePr>
        <p:xfrm>
          <a:off x="241597" y="1889794"/>
          <a:ext cx="3930316" cy="46942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83369">
                  <a:extLst>
                    <a:ext uri="{9D8B030D-6E8A-4147-A177-3AD203B41FA5}">
                      <a16:colId xmlns:a16="http://schemas.microsoft.com/office/drawing/2014/main" val="2687957470"/>
                    </a:ext>
                  </a:extLst>
                </a:gridCol>
                <a:gridCol w="753979">
                  <a:extLst>
                    <a:ext uri="{9D8B030D-6E8A-4147-A177-3AD203B41FA5}">
                      <a16:colId xmlns:a16="http://schemas.microsoft.com/office/drawing/2014/main" val="899049322"/>
                    </a:ext>
                  </a:extLst>
                </a:gridCol>
                <a:gridCol w="669371">
                  <a:extLst>
                    <a:ext uri="{9D8B030D-6E8A-4147-A177-3AD203B41FA5}">
                      <a16:colId xmlns:a16="http://schemas.microsoft.com/office/drawing/2014/main" val="2637096413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1993138012"/>
                    </a:ext>
                  </a:extLst>
                </a:gridCol>
                <a:gridCol w="529389">
                  <a:extLst>
                    <a:ext uri="{9D8B030D-6E8A-4147-A177-3AD203B41FA5}">
                      <a16:colId xmlns:a16="http://schemas.microsoft.com/office/drawing/2014/main" val="805687172"/>
                    </a:ext>
                  </a:extLst>
                </a:gridCol>
              </a:tblGrid>
              <a:tr h="532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Predicted</a:t>
                      </a:r>
                      <a:r>
                        <a:rPr lang="en-US" sz="1400" baseline="0" dirty="0" smtClean="0"/>
                        <a:t> Probability (Ordered)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86119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14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7620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03902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779313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874698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8600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4831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4138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507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90387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478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5445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4427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407305" y="2222001"/>
            <a:ext cx="608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 the recall and precision for each possible threshold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9451" t="49063" r="12896" b="8535"/>
          <a:stretch/>
        </p:blipFill>
        <p:spPr>
          <a:xfrm>
            <a:off x="4973053" y="2835484"/>
            <a:ext cx="6852057" cy="374858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394"/>
    </mc:Choice>
    <mc:Fallback>
      <p:transition spd="slow" advTm="74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ROC-Curve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708173"/>
              </p:ext>
            </p:extLst>
          </p:nvPr>
        </p:nvGraphicFramePr>
        <p:xfrm>
          <a:off x="241597" y="1889794"/>
          <a:ext cx="3930316" cy="46942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83369">
                  <a:extLst>
                    <a:ext uri="{9D8B030D-6E8A-4147-A177-3AD203B41FA5}">
                      <a16:colId xmlns:a16="http://schemas.microsoft.com/office/drawing/2014/main" val="2687957470"/>
                    </a:ext>
                  </a:extLst>
                </a:gridCol>
                <a:gridCol w="753979">
                  <a:extLst>
                    <a:ext uri="{9D8B030D-6E8A-4147-A177-3AD203B41FA5}">
                      <a16:colId xmlns:a16="http://schemas.microsoft.com/office/drawing/2014/main" val="899049322"/>
                    </a:ext>
                  </a:extLst>
                </a:gridCol>
                <a:gridCol w="669371">
                  <a:extLst>
                    <a:ext uri="{9D8B030D-6E8A-4147-A177-3AD203B41FA5}">
                      <a16:colId xmlns:a16="http://schemas.microsoft.com/office/drawing/2014/main" val="2637096413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1993138012"/>
                    </a:ext>
                  </a:extLst>
                </a:gridCol>
                <a:gridCol w="529389">
                  <a:extLst>
                    <a:ext uri="{9D8B030D-6E8A-4147-A177-3AD203B41FA5}">
                      <a16:colId xmlns:a16="http://schemas.microsoft.com/office/drawing/2014/main" val="805687172"/>
                    </a:ext>
                  </a:extLst>
                </a:gridCol>
              </a:tblGrid>
              <a:tr h="532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Predicted</a:t>
                      </a:r>
                      <a:r>
                        <a:rPr lang="en-US" sz="1400" baseline="0" dirty="0" smtClean="0"/>
                        <a:t> Probability (Ordered)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86119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14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7620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03902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779313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874698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8600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4831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4138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507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90387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478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5445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4427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98758" y="1520462"/>
            <a:ext cx="6081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Receiver Operator Characteristic (ROC) curve plots the True Positive Rate (Sensitivity) versus the False Positive Rate (1 – Specificity).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742" t="33359" r="12028" b="11487"/>
          <a:stretch/>
        </p:blipFill>
        <p:spPr>
          <a:xfrm>
            <a:off x="4307455" y="2486528"/>
            <a:ext cx="7645991" cy="33596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6703" y="5763090"/>
            <a:ext cx="764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Area Under the Receiver Operator Characteristic Curve (AUC) can be used to compare models. An AUC closest to 1 is considered a better model. This would represent 100% true positive and 0.0% false positive.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667"/>
    </mc:Choice>
    <mc:Fallback>
      <p:transition spd="slow" advTm="13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ROC-Curve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742" t="33359" r="12028" b="11487"/>
          <a:stretch/>
        </p:blipFill>
        <p:spPr>
          <a:xfrm>
            <a:off x="563970" y="3758085"/>
            <a:ext cx="6279648" cy="275923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676277" y="2733681"/>
            <a:ext cx="2174667" cy="7379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43218" t="47427" r="16539" b="6351"/>
          <a:stretch/>
        </p:blipFill>
        <p:spPr>
          <a:xfrm>
            <a:off x="7117725" y="1650575"/>
            <a:ext cx="4707385" cy="3211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77110" y="4588589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False positive rate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5710282" y="2375792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True positive rate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7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4"/>
    </mc:Choice>
    <mc:Fallback>
      <p:transition spd="slow" advTm="26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v Recall, TPR v FPR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19" y="1821280"/>
            <a:ext cx="11274091" cy="477800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3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85"/>
    </mc:Choice>
    <mc:Fallback>
      <p:transition spd="slow" advTm="58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 Curve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99766" y="1646238"/>
            <a:ext cx="8925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Lift looks at the “most likely candidates” identified by a model. For example, if we take the top 5% based on predicted probability, how many of them are actually true.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Lift = % of class in top segment / % of class in all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297" y="3420724"/>
            <a:ext cx="4819246" cy="3301179"/>
          </a:xfrm>
          <a:prstGeom prst="rect">
            <a:avLst/>
          </a:prstGeom>
        </p:spPr>
      </p:pic>
      <p:graphicFrame>
        <p:nvGraphicFramePr>
          <p:cNvPr id="10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377192"/>
              </p:ext>
            </p:extLst>
          </p:nvPr>
        </p:nvGraphicFramePr>
        <p:xfrm>
          <a:off x="379250" y="1921878"/>
          <a:ext cx="1976047" cy="480002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06814">
                  <a:extLst>
                    <a:ext uri="{9D8B030D-6E8A-4147-A177-3AD203B41FA5}">
                      <a16:colId xmlns:a16="http://schemas.microsoft.com/office/drawing/2014/main" val="792107004"/>
                    </a:ext>
                  </a:extLst>
                </a:gridCol>
                <a:gridCol w="1169233">
                  <a:extLst>
                    <a:ext uri="{9D8B030D-6E8A-4147-A177-3AD203B41FA5}">
                      <a16:colId xmlns:a16="http://schemas.microsoft.com/office/drawing/2014/main" val="2687957470"/>
                    </a:ext>
                  </a:extLst>
                </a:gridCol>
              </a:tblGrid>
              <a:tr h="532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Actual</a:t>
                      </a:r>
                      <a:r>
                        <a:rPr lang="en-US" sz="1400" baseline="0" dirty="0" smtClean="0"/>
                        <a:t> 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Predicted</a:t>
                      </a:r>
                      <a:r>
                        <a:rPr lang="en-US" sz="1400" baseline="0" dirty="0" smtClean="0"/>
                        <a:t> Probability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86119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14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7620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03902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779313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874698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8600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4831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4138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507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90387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478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5445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4427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3637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543" y="3087244"/>
            <a:ext cx="4910321" cy="363465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7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321"/>
    </mc:Choice>
    <mc:Fallback>
      <p:transition spd="slow" advTm="10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Misclassification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 smtClean="0"/>
              <a:t>Consider</a:t>
            </a:r>
            <a:r>
              <a:rPr lang="nl-BE" dirty="0" smtClean="0"/>
              <a:t> </a:t>
            </a:r>
            <a:r>
              <a:rPr lang="nl-BE" dirty="0" err="1" smtClean="0"/>
              <a:t>again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confusion</a:t>
            </a:r>
            <a:r>
              <a:rPr lang="nl-BE" dirty="0" smtClean="0"/>
              <a:t> matrix:</a:t>
            </a:r>
          </a:p>
          <a:p>
            <a:pPr marL="0" indent="0">
              <a:buNone/>
            </a:pPr>
            <a:endParaRPr lang="nl-BE" sz="2000" dirty="0" smtClean="0"/>
          </a:p>
          <a:p>
            <a:pPr marL="0" indent="0">
              <a:buNone/>
            </a:pPr>
            <a:r>
              <a:rPr lang="nl-BE" sz="2000" dirty="0" err="1" smtClean="0"/>
              <a:t>There</a:t>
            </a:r>
            <a:r>
              <a:rPr lang="nl-BE" sz="2000" dirty="0" smtClean="0"/>
              <a:t> </a:t>
            </a:r>
            <a:r>
              <a:rPr lang="nl-BE" sz="2000" dirty="0" err="1" smtClean="0"/>
              <a:t>might</a:t>
            </a:r>
            <a:r>
              <a:rPr lang="nl-BE" sz="2000" dirty="0" smtClean="0"/>
              <a:t>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higher</a:t>
            </a:r>
            <a:r>
              <a:rPr lang="nl-BE" sz="2000" dirty="0" smtClean="0"/>
              <a:t> </a:t>
            </a:r>
            <a:r>
              <a:rPr lang="nl-BE" sz="2000" dirty="0" err="1" smtClean="0"/>
              <a:t>costs</a:t>
            </a:r>
            <a:r>
              <a:rPr lang="nl-BE" sz="2000" dirty="0" smtClean="0"/>
              <a:t> </a:t>
            </a:r>
            <a:r>
              <a:rPr lang="nl-BE" sz="2000" dirty="0" err="1" smtClean="0"/>
              <a:t>associate</a:t>
            </a:r>
            <a:r>
              <a:rPr lang="nl-BE" sz="2000" dirty="0" smtClean="0"/>
              <a:t> </a:t>
            </a:r>
            <a:r>
              <a:rPr lang="nl-BE" sz="2000" dirty="0" err="1" smtClean="0"/>
              <a:t>with</a:t>
            </a:r>
            <a:r>
              <a:rPr lang="nl-BE" sz="2000" dirty="0" smtClean="0"/>
              <a:t> </a:t>
            </a:r>
            <a:r>
              <a:rPr lang="nl-BE" sz="2000" dirty="0" err="1" smtClean="0"/>
              <a:t>certain</a:t>
            </a:r>
            <a:r>
              <a:rPr lang="nl-BE" sz="2000" dirty="0" smtClean="0"/>
              <a:t> </a:t>
            </a:r>
            <a:r>
              <a:rPr lang="nl-BE" sz="2000" dirty="0" err="1" smtClean="0"/>
              <a:t>errors</a:t>
            </a:r>
            <a:r>
              <a:rPr lang="nl-BE" sz="2000" dirty="0" smtClean="0"/>
              <a:t> (</a:t>
            </a:r>
            <a:r>
              <a:rPr lang="nl-BE" sz="2000" dirty="0" err="1" smtClean="0"/>
              <a:t>and</a:t>
            </a:r>
            <a:r>
              <a:rPr lang="nl-BE" sz="2000" dirty="0" smtClean="0"/>
              <a:t> </a:t>
            </a:r>
            <a:r>
              <a:rPr lang="nl-BE" sz="2000" dirty="0" err="1" smtClean="0"/>
              <a:t>greater</a:t>
            </a:r>
            <a:r>
              <a:rPr lang="nl-BE" sz="2000" dirty="0" smtClean="0"/>
              <a:t> benefit </a:t>
            </a:r>
            <a:r>
              <a:rPr lang="nl-BE" sz="2000" dirty="0" err="1" smtClean="0"/>
              <a:t>with</a:t>
            </a:r>
            <a:r>
              <a:rPr lang="nl-BE" sz="2000" dirty="0" smtClean="0"/>
              <a:t> </a:t>
            </a:r>
            <a:r>
              <a:rPr lang="nl-BE" sz="2000" dirty="0" err="1" smtClean="0"/>
              <a:t>certain</a:t>
            </a:r>
            <a:r>
              <a:rPr lang="nl-BE" sz="2000" dirty="0" smtClean="0"/>
              <a:t> correct </a:t>
            </a:r>
            <a:r>
              <a:rPr lang="nl-BE" sz="2000" dirty="0" err="1" smtClean="0"/>
              <a:t>predictions</a:t>
            </a:r>
            <a:r>
              <a:rPr lang="nl-BE" sz="2000" dirty="0" smtClean="0"/>
              <a:t>)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 smtClean="0"/>
              <a:t>				</a:t>
            </a:r>
            <a:r>
              <a:rPr lang="nl-BE" sz="2000" dirty="0" err="1" smtClean="0"/>
              <a:t>Imagine</a:t>
            </a:r>
            <a:r>
              <a:rPr lang="nl-BE" sz="2000" dirty="0" smtClean="0"/>
              <a:t> </a:t>
            </a:r>
            <a:r>
              <a:rPr lang="nl-BE" sz="2000" dirty="0" err="1" smtClean="0"/>
              <a:t>this</a:t>
            </a:r>
            <a:r>
              <a:rPr lang="nl-BE" sz="2000" dirty="0" smtClean="0"/>
              <a:t> test </a:t>
            </a:r>
            <a:r>
              <a:rPr lang="nl-BE" sz="2000" dirty="0" err="1" smtClean="0"/>
              <a:t>predicts</a:t>
            </a:r>
            <a:r>
              <a:rPr lang="nl-BE" sz="2000" dirty="0" smtClean="0"/>
              <a:t> </a:t>
            </a:r>
            <a:r>
              <a:rPr lang="nl-BE" sz="2000" dirty="0" err="1" smtClean="0"/>
              <a:t>cancer</a:t>
            </a:r>
            <a:r>
              <a:rPr lang="nl-BE" sz="2000" dirty="0" smtClean="0"/>
              <a:t>:</a:t>
            </a:r>
          </a:p>
          <a:p>
            <a:pPr marL="0" indent="0">
              <a:buNone/>
            </a:pPr>
            <a:r>
              <a:rPr lang="nl-BE" sz="2000" dirty="0"/>
              <a:t>	</a:t>
            </a:r>
            <a:r>
              <a:rPr lang="nl-BE" sz="2000" dirty="0" smtClean="0"/>
              <a:t>			      </a:t>
            </a:r>
            <a:r>
              <a:rPr lang="nl-BE" sz="2000" dirty="0" err="1" smtClean="0"/>
              <a:t>Which</a:t>
            </a:r>
            <a:r>
              <a:rPr lang="nl-BE" sz="2000" dirty="0" smtClean="0"/>
              <a:t> is </a:t>
            </a:r>
            <a:r>
              <a:rPr lang="nl-BE" sz="2000" dirty="0" err="1" smtClean="0"/>
              <a:t>worse</a:t>
            </a:r>
            <a:r>
              <a:rPr lang="nl-BE" sz="2000" dirty="0" smtClean="0"/>
              <a:t>? </a:t>
            </a:r>
            <a:r>
              <a:rPr lang="nl-BE" sz="2000" dirty="0" err="1" smtClean="0"/>
              <a:t>False</a:t>
            </a:r>
            <a:r>
              <a:rPr lang="nl-BE" sz="2000" dirty="0" smtClean="0"/>
              <a:t> </a:t>
            </a:r>
            <a:r>
              <a:rPr lang="nl-BE" sz="2000" dirty="0" err="1" smtClean="0"/>
              <a:t>Positive</a:t>
            </a:r>
            <a:r>
              <a:rPr lang="nl-BE" sz="2000" dirty="0" smtClean="0"/>
              <a:t> or </a:t>
            </a:r>
            <a:r>
              <a:rPr lang="nl-BE" sz="2000" dirty="0" err="1" smtClean="0"/>
              <a:t>False</a:t>
            </a:r>
            <a:r>
              <a:rPr lang="nl-BE" sz="2000" dirty="0" smtClean="0"/>
              <a:t> </a:t>
            </a:r>
            <a:r>
              <a:rPr lang="nl-BE" sz="2000" dirty="0" err="1" smtClean="0"/>
              <a:t>Negative</a:t>
            </a:r>
            <a:r>
              <a:rPr lang="nl-BE" sz="2000" dirty="0" smtClean="0"/>
              <a:t>?</a:t>
            </a:r>
          </a:p>
          <a:p>
            <a:pPr marL="0" indent="0">
              <a:buNone/>
            </a:pPr>
            <a:r>
              <a:rPr lang="nl-BE" sz="2000" dirty="0"/>
              <a:t>	</a:t>
            </a:r>
            <a:r>
              <a:rPr lang="nl-BE" sz="2000" dirty="0" smtClean="0"/>
              <a:t>			      </a:t>
            </a:r>
            <a:r>
              <a:rPr lang="nl-BE" sz="2000" dirty="0" err="1" smtClean="0"/>
              <a:t>Which</a:t>
            </a:r>
            <a:r>
              <a:rPr lang="nl-BE" sz="2000" dirty="0" smtClean="0"/>
              <a:t> is </a:t>
            </a:r>
            <a:r>
              <a:rPr lang="nl-BE" sz="2000" dirty="0" err="1" smtClean="0"/>
              <a:t>better</a:t>
            </a:r>
            <a:r>
              <a:rPr lang="nl-BE" sz="2000" dirty="0" smtClean="0"/>
              <a:t>? A True </a:t>
            </a:r>
            <a:r>
              <a:rPr lang="nl-BE" sz="2000" dirty="0" err="1" smtClean="0"/>
              <a:t>Positive</a:t>
            </a:r>
            <a:r>
              <a:rPr lang="nl-BE" sz="2000" dirty="0" smtClean="0"/>
              <a:t> or True </a:t>
            </a:r>
            <a:r>
              <a:rPr lang="nl-BE" sz="2000" dirty="0" err="1" smtClean="0"/>
              <a:t>Negative</a:t>
            </a:r>
            <a:r>
              <a:rPr lang="nl-BE" sz="2000" dirty="0" smtClean="0"/>
              <a:t>?</a:t>
            </a:r>
            <a:endParaRPr lang="nl-BE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7659"/>
              </p:ext>
            </p:extLst>
          </p:nvPr>
        </p:nvGraphicFramePr>
        <p:xfrm>
          <a:off x="550163" y="3933575"/>
          <a:ext cx="4891384" cy="220580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22846">
                  <a:extLst>
                    <a:ext uri="{9D8B030D-6E8A-4147-A177-3AD203B41FA5}">
                      <a16:colId xmlns:a16="http://schemas.microsoft.com/office/drawing/2014/main" val="3552103295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962307483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462312424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983697830"/>
                    </a:ext>
                  </a:extLst>
                </a:gridCol>
              </a:tblGrid>
              <a:tr h="5461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r>
                        <a:rPr lang="en-US" baseline="0" dirty="0" smtClean="0"/>
                        <a:t> = 0.5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Yes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</a:t>
                      </a:r>
                      <a:r>
                        <a:rPr lang="en-US" baseline="0" dirty="0" smtClean="0"/>
                        <a:t> No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016733"/>
                  </a:ext>
                </a:extLst>
              </a:tr>
              <a:tr h="521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Yes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677924"/>
                  </a:ext>
                </a:extLst>
              </a:tr>
              <a:tr h="521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No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67570"/>
                  </a:ext>
                </a:extLst>
              </a:tr>
              <a:tr h="5219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9139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7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32"/>
    </mc:Choice>
    <mc:Fallback>
      <p:transition spd="slow" advTm="158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Validating a Model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9"/>
    </mc:Choice>
    <mc:Fallback>
      <p:transition spd="slow" advTm="16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Remember: we want good results on unseen instances, not just the training data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Use a training, validation, and test sets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230" y="2932699"/>
            <a:ext cx="3754002" cy="364307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74"/>
    </mc:Choice>
    <mc:Fallback>
      <p:transition spd="slow" advTm="115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Train, Validation, Test Sets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47035" y="2134058"/>
            <a:ext cx="9948863" cy="416501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1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43"/>
    </mc:Choice>
    <mc:Fallback>
      <p:transition spd="slow" advTm="123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 err="1" smtClean="0"/>
              <a:t>What</a:t>
            </a:r>
            <a:r>
              <a:rPr lang="nl-BE" sz="2000" dirty="0" smtClean="0"/>
              <a:t> is </a:t>
            </a:r>
            <a:r>
              <a:rPr lang="nl-BE" sz="2000" dirty="0" err="1" smtClean="0"/>
              <a:t>validity</a:t>
            </a:r>
            <a:r>
              <a:rPr lang="nl-BE" sz="2000" dirty="0" smtClean="0"/>
              <a:t>?</a:t>
            </a:r>
            <a:br>
              <a:rPr lang="nl-BE" sz="2000" dirty="0" smtClean="0"/>
            </a:br>
            <a:r>
              <a:rPr lang="nl-BE" sz="2000" dirty="0" smtClean="0"/>
              <a:t>Are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outputs</a:t>
            </a:r>
            <a:r>
              <a:rPr lang="nl-BE" sz="2000" dirty="0" smtClean="0"/>
              <a:t> of </a:t>
            </a:r>
            <a:r>
              <a:rPr lang="nl-BE" sz="2000" dirty="0" err="1" smtClean="0"/>
              <a:t>the</a:t>
            </a:r>
            <a:r>
              <a:rPr lang="nl-BE" sz="2000" dirty="0" smtClean="0"/>
              <a:t> model </a:t>
            </a:r>
            <a:r>
              <a:rPr lang="nl-BE" sz="2000" dirty="0" err="1" smtClean="0"/>
              <a:t>an</a:t>
            </a:r>
            <a:r>
              <a:rPr lang="nl-BE" sz="2000" dirty="0" smtClean="0"/>
              <a:t> </a:t>
            </a:r>
            <a:r>
              <a:rPr lang="nl-BE" sz="2000" dirty="0" err="1" smtClean="0"/>
              <a:t>acceptable</a:t>
            </a:r>
            <a:r>
              <a:rPr lang="nl-BE" sz="2000" dirty="0" smtClean="0"/>
              <a:t> </a:t>
            </a:r>
            <a:r>
              <a:rPr lang="nl-BE" sz="2000" dirty="0" err="1" smtClean="0"/>
              <a:t>representation</a:t>
            </a:r>
            <a:r>
              <a:rPr lang="nl-BE" sz="2000" dirty="0" smtClean="0"/>
              <a:t> of </a:t>
            </a:r>
            <a:r>
              <a:rPr lang="nl-BE" sz="2000" dirty="0" err="1" smtClean="0"/>
              <a:t>the</a:t>
            </a:r>
            <a:r>
              <a:rPr lang="nl-BE" sz="2000" dirty="0" smtClean="0"/>
              <a:t> real </a:t>
            </a:r>
            <a:r>
              <a:rPr lang="nl-BE" sz="2000" dirty="0" err="1" smtClean="0"/>
              <a:t>world</a:t>
            </a:r>
            <a:r>
              <a:rPr lang="nl-BE" sz="2000" dirty="0" smtClean="0"/>
              <a:t>?</a:t>
            </a:r>
          </a:p>
          <a:p>
            <a:pPr lvl="1"/>
            <a:r>
              <a:rPr lang="nl-BE" sz="2000" dirty="0" smtClean="0"/>
              <a:t>Does </a:t>
            </a:r>
            <a:r>
              <a:rPr lang="nl-BE" sz="2000" dirty="0" err="1" smtClean="0"/>
              <a:t>the</a:t>
            </a:r>
            <a:r>
              <a:rPr lang="nl-BE" sz="2000" dirty="0" smtClean="0"/>
              <a:t> model fit </a:t>
            </a:r>
            <a:r>
              <a:rPr lang="nl-BE" sz="2000" dirty="0" err="1" smtClean="0"/>
              <a:t>the</a:t>
            </a:r>
            <a:r>
              <a:rPr lang="nl-BE" sz="2000" dirty="0" smtClean="0"/>
              <a:t> business question?</a:t>
            </a:r>
          </a:p>
          <a:p>
            <a:pPr lvl="1"/>
            <a:r>
              <a:rPr lang="nl-BE" sz="2000" dirty="0" smtClean="0"/>
              <a:t>Does </a:t>
            </a:r>
            <a:r>
              <a:rPr lang="nl-BE" sz="2000" dirty="0" err="1" smtClean="0"/>
              <a:t>the</a:t>
            </a:r>
            <a:r>
              <a:rPr lang="nl-BE" sz="2000" dirty="0" smtClean="0"/>
              <a:t> model fit </a:t>
            </a:r>
            <a:r>
              <a:rPr lang="nl-BE" sz="2000" dirty="0" err="1" smtClean="0"/>
              <a:t>existing</a:t>
            </a:r>
            <a:r>
              <a:rPr lang="nl-BE" sz="2000" dirty="0" smtClean="0"/>
              <a:t> </a:t>
            </a:r>
            <a:r>
              <a:rPr lang="nl-BE" sz="2000" dirty="0" err="1" smtClean="0"/>
              <a:t>and</a:t>
            </a:r>
            <a:r>
              <a:rPr lang="nl-BE" sz="2000" dirty="0" smtClean="0"/>
              <a:t> </a:t>
            </a:r>
            <a:r>
              <a:rPr lang="nl-BE" sz="2000" dirty="0" err="1" smtClean="0"/>
              <a:t>unseen</a:t>
            </a:r>
            <a:r>
              <a:rPr lang="nl-BE" sz="2000" dirty="0" smtClean="0"/>
              <a:t> data?</a:t>
            </a:r>
            <a:endParaRPr lang="nl-BE" sz="2000" dirty="0"/>
          </a:p>
          <a:p>
            <a:endParaRPr lang="nl-BE" sz="2000" dirty="0" smtClean="0"/>
          </a:p>
          <a:p>
            <a:r>
              <a:rPr lang="nl-BE" sz="2000" dirty="0" smtClean="0"/>
              <a:t>Types of </a:t>
            </a:r>
            <a:r>
              <a:rPr lang="nl-BE" sz="2000" dirty="0" err="1" smtClean="0"/>
              <a:t>Validity</a:t>
            </a:r>
            <a:endParaRPr lang="nl-BE" sz="2000" dirty="0"/>
          </a:p>
          <a:p>
            <a:pPr lvl="1"/>
            <a:r>
              <a:rPr lang="nl-BE" sz="2000" dirty="0" smtClean="0"/>
              <a:t>Apparent</a:t>
            </a:r>
            <a:r>
              <a:rPr lang="nl-BE" sz="2000" dirty="0"/>
              <a:t> </a:t>
            </a:r>
            <a:r>
              <a:rPr lang="nl-BE" sz="2000" dirty="0" smtClean="0"/>
              <a:t>(</a:t>
            </a:r>
            <a:r>
              <a:rPr lang="nl-BE" sz="2000" dirty="0" err="1" smtClean="0"/>
              <a:t>own</a:t>
            </a:r>
            <a:r>
              <a:rPr lang="nl-BE" sz="2000" dirty="0" smtClean="0"/>
              <a:t> sample) -&gt; training set</a:t>
            </a:r>
          </a:p>
          <a:p>
            <a:pPr lvl="1"/>
            <a:r>
              <a:rPr lang="nl-BE" sz="2000" dirty="0" err="1" smtClean="0"/>
              <a:t>Internal</a:t>
            </a:r>
            <a:r>
              <a:rPr lang="nl-BE" sz="2000" dirty="0" smtClean="0"/>
              <a:t> (</a:t>
            </a:r>
            <a:r>
              <a:rPr lang="nl-BE" sz="2000" dirty="0" err="1" smtClean="0"/>
              <a:t>own</a:t>
            </a:r>
            <a:r>
              <a:rPr lang="nl-BE" sz="2000" dirty="0" smtClean="0"/>
              <a:t> </a:t>
            </a:r>
            <a:r>
              <a:rPr lang="nl-BE" sz="2000" dirty="0" err="1" smtClean="0"/>
              <a:t>population</a:t>
            </a:r>
            <a:r>
              <a:rPr lang="nl-BE" sz="2000" dirty="0" smtClean="0"/>
              <a:t>) - &gt; </a:t>
            </a:r>
            <a:r>
              <a:rPr lang="nl-BE" sz="2000" dirty="0" err="1" smtClean="0"/>
              <a:t>validation</a:t>
            </a:r>
            <a:r>
              <a:rPr lang="nl-BE" sz="2000" dirty="0" smtClean="0"/>
              <a:t> set</a:t>
            </a:r>
          </a:p>
          <a:p>
            <a:pPr lvl="1"/>
            <a:r>
              <a:rPr lang="nl-BE" sz="2000" dirty="0" err="1" smtClean="0"/>
              <a:t>External</a:t>
            </a:r>
            <a:r>
              <a:rPr lang="nl-BE" sz="2000" dirty="0" smtClean="0"/>
              <a:t> (</a:t>
            </a:r>
            <a:r>
              <a:rPr lang="nl-BE" sz="2000" dirty="0" err="1" smtClean="0"/>
              <a:t>other</a:t>
            </a:r>
            <a:r>
              <a:rPr lang="nl-BE" sz="2000" dirty="0" smtClean="0"/>
              <a:t> </a:t>
            </a:r>
            <a:r>
              <a:rPr lang="nl-BE" sz="2000" dirty="0" err="1" smtClean="0"/>
              <a:t>population</a:t>
            </a:r>
            <a:r>
              <a:rPr lang="nl-BE" sz="2000" dirty="0" smtClean="0"/>
              <a:t>) -&gt; test set</a:t>
            </a:r>
          </a:p>
          <a:p>
            <a:endParaRPr lang="nl-BE" sz="2000" dirty="0"/>
          </a:p>
          <a:p>
            <a:r>
              <a:rPr lang="nl-BE" sz="2000" dirty="0"/>
              <a:t>S</a:t>
            </a:r>
            <a:r>
              <a:rPr lang="nl-BE" sz="2000" dirty="0" smtClean="0"/>
              <a:t>plit </a:t>
            </a:r>
            <a:r>
              <a:rPr lang="nl-BE" sz="2000" dirty="0" err="1" smtClean="0"/>
              <a:t>the</a:t>
            </a:r>
            <a:r>
              <a:rPr lang="nl-BE" sz="2000" dirty="0" smtClean="0"/>
              <a:t> date </a:t>
            </a:r>
            <a:r>
              <a:rPr lang="nl-BE" sz="2000" dirty="0" err="1" smtClean="0"/>
              <a:t>into</a:t>
            </a:r>
            <a:r>
              <a:rPr lang="nl-BE" sz="2000" dirty="0" smtClean="0"/>
              <a:t> 2 or more samples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ensure</a:t>
            </a:r>
            <a:r>
              <a:rPr lang="nl-BE" sz="2000" dirty="0" smtClean="0"/>
              <a:t> model </a:t>
            </a:r>
            <a:r>
              <a:rPr lang="nl-BE" sz="2000" dirty="0" err="1" smtClean="0"/>
              <a:t>validity</a:t>
            </a:r>
            <a:r>
              <a:rPr lang="nl-BE" sz="2000" dirty="0" smtClean="0"/>
              <a:t>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942"/>
    </mc:Choice>
    <mc:Fallback>
      <p:transition spd="slow" advTm="191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7" idx="4"/>
            <a:endCxn id="24" idx="2"/>
          </p:cNvCxnSpPr>
          <p:nvPr/>
        </p:nvCxnSpPr>
        <p:spPr>
          <a:xfrm>
            <a:off x="6168189" y="4041649"/>
            <a:ext cx="2687572" cy="52136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4"/>
            <a:endCxn id="24" idx="2"/>
          </p:cNvCxnSpPr>
          <p:nvPr/>
        </p:nvCxnSpPr>
        <p:spPr>
          <a:xfrm flipV="1">
            <a:off x="6168189" y="4563017"/>
            <a:ext cx="2687572" cy="88072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4"/>
            <a:endCxn id="25" idx="2"/>
          </p:cNvCxnSpPr>
          <p:nvPr/>
        </p:nvCxnSpPr>
        <p:spPr>
          <a:xfrm flipV="1">
            <a:off x="6168189" y="1972679"/>
            <a:ext cx="2583298" cy="66687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4884821" y="2118183"/>
            <a:ext cx="1283368" cy="1042737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Split 1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4884821" y="3520280"/>
            <a:ext cx="1283368" cy="1042737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Split 2</a:t>
            </a:r>
            <a:endParaRPr lang="en-US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4884821" y="4922377"/>
            <a:ext cx="1283368" cy="1042737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Split 3</a:t>
            </a:r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7355305" y="2358815"/>
            <a:ext cx="962526" cy="1363579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7363326" y="5343484"/>
            <a:ext cx="1171073" cy="909554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4"/>
            <a:endCxn id="9" idx="2"/>
          </p:cNvCxnSpPr>
          <p:nvPr/>
        </p:nvCxnSpPr>
        <p:spPr>
          <a:xfrm>
            <a:off x="6168189" y="2639552"/>
            <a:ext cx="1187116" cy="40105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2"/>
          </p:cNvCxnSpPr>
          <p:nvPr/>
        </p:nvCxnSpPr>
        <p:spPr>
          <a:xfrm flipV="1">
            <a:off x="6168189" y="3040605"/>
            <a:ext cx="1187116" cy="100104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</p:cNvCxnSpPr>
          <p:nvPr/>
        </p:nvCxnSpPr>
        <p:spPr>
          <a:xfrm>
            <a:off x="6168189" y="5443746"/>
            <a:ext cx="1283368" cy="3545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Magnetic Disk 23"/>
          <p:cNvSpPr/>
          <p:nvPr/>
        </p:nvSpPr>
        <p:spPr>
          <a:xfrm>
            <a:off x="8855761" y="3881227"/>
            <a:ext cx="962526" cy="1363579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8751487" y="1517902"/>
            <a:ext cx="1171073" cy="909554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</a:t>
            </a:r>
            <a:endParaRPr lang="en-US" dirty="0"/>
          </a:p>
        </p:txBody>
      </p:sp>
      <p:sp>
        <p:nvSpPr>
          <p:cNvPr id="36" name="Flowchart: Magnetic Disk 35"/>
          <p:cNvSpPr/>
          <p:nvPr/>
        </p:nvSpPr>
        <p:spPr>
          <a:xfrm>
            <a:off x="1636147" y="3326773"/>
            <a:ext cx="962526" cy="136357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37" name="Flowchart: Magnetic Disk 36"/>
          <p:cNvSpPr/>
          <p:nvPr/>
        </p:nvSpPr>
        <p:spPr>
          <a:xfrm>
            <a:off x="3336758" y="3553785"/>
            <a:ext cx="1171073" cy="909554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6" idx="2"/>
            <a:endCxn id="36" idx="4"/>
          </p:cNvCxnSpPr>
          <p:nvPr/>
        </p:nvCxnSpPr>
        <p:spPr>
          <a:xfrm flipH="1">
            <a:off x="2598673" y="2639552"/>
            <a:ext cx="2286148" cy="136901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2"/>
            <a:endCxn id="36" idx="4"/>
          </p:cNvCxnSpPr>
          <p:nvPr/>
        </p:nvCxnSpPr>
        <p:spPr>
          <a:xfrm flipH="1" flipV="1">
            <a:off x="2598673" y="4008563"/>
            <a:ext cx="2286148" cy="143518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37" idx="4"/>
          </p:cNvCxnSpPr>
          <p:nvPr/>
        </p:nvCxnSpPr>
        <p:spPr>
          <a:xfrm flipH="1" flipV="1">
            <a:off x="4507831" y="4008562"/>
            <a:ext cx="376990" cy="3308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Audio 6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70"/>
    </mc:Choice>
    <mc:Fallback>
      <p:transition spd="slow" advTm="73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K-Fold: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Split dat</a:t>
            </a:r>
            <a:r>
              <a:rPr lang="en-US" sz="2400" dirty="0" smtClean="0"/>
              <a:t>a </a:t>
            </a:r>
            <a:r>
              <a:rPr lang="en-US" sz="2400" dirty="0" smtClean="0"/>
              <a:t>into training and test sets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Split training set into </a:t>
            </a:r>
            <a:r>
              <a:rPr lang="en-US" sz="2400" dirty="0" smtClean="0"/>
              <a:t>k subsets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Leave one subset for validation and train on all other sets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Repeat k times, always using a different validation set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Choose the best model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Evaluate “best” model on original test set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Leave One Out: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k = number of instances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Leave one instance for validation and train on remaining training set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Repeat for all instances</a:t>
            </a:r>
            <a:endParaRPr lang="es-ES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46"/>
    </mc:Choice>
    <mc:Fallback>
      <p:transition spd="slow" advTm="87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with Cross Validation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06" y="1646238"/>
            <a:ext cx="11668125" cy="49720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1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99"/>
    </mc:Choice>
    <mc:Fallback>
      <p:transition spd="slow" advTm="46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Examples</a:t>
            </a:r>
          </a:p>
          <a:p>
            <a:pPr marL="0" indent="0" algn="ctr">
              <a:buNone/>
            </a:pPr>
            <a:r>
              <a:rPr lang="en-US" sz="6000" dirty="0" smtClean="0"/>
              <a:t>and Illustrations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9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8"/>
    </mc:Choice>
    <mc:Fallback>
      <p:transition spd="slow" advTm="22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766" y="1729371"/>
            <a:ext cx="9948333" cy="4750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During the first KDD Cup 1997, the goal was to select a subset of lapsed donors to contact. An entry from one well-known company </a:t>
            </a:r>
            <a:r>
              <a:rPr lang="en-US" dirty="0" smtClean="0"/>
              <a:t>selected the </a:t>
            </a:r>
            <a:r>
              <a:rPr lang="en-US" dirty="0"/>
              <a:t>worst possible candidates for mailing - their results were significantly worse than </a:t>
            </a:r>
            <a:r>
              <a:rPr lang="en-US" dirty="0" smtClean="0"/>
              <a:t>random!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Apparently </a:t>
            </a:r>
            <a:r>
              <a:rPr lang="en-US" dirty="0"/>
              <a:t>their </a:t>
            </a:r>
            <a:r>
              <a:rPr lang="en-US" dirty="0" err="1" smtClean="0"/>
              <a:t>dataminers</a:t>
            </a:r>
            <a:r>
              <a:rPr lang="en-US" dirty="0" smtClean="0"/>
              <a:t> </a:t>
            </a:r>
            <a:r>
              <a:rPr lang="en-US" dirty="0"/>
              <a:t>switched the sign somewhere. Fortunately for them, the names of the contestants were kept anonymous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					~(</a:t>
            </a:r>
            <a:r>
              <a:rPr lang="en-US" dirty="0"/>
              <a:t>Gregory </a:t>
            </a:r>
            <a:r>
              <a:rPr lang="en-US" dirty="0" err="1"/>
              <a:t>Piatetsky</a:t>
            </a:r>
            <a:r>
              <a:rPr lang="en-US" dirty="0"/>
              <a:t>-Shapiro)</a:t>
            </a:r>
            <a:endParaRPr lang="nl-BE" dirty="0" smtClean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77"/>
    </mc:Choice>
    <mc:Fallback>
      <p:transition spd="slow" advTm="31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11" y="1604211"/>
            <a:ext cx="10908631" cy="5085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The </a:t>
            </a:r>
            <a:r>
              <a:rPr lang="en-US" sz="1600" dirty="0"/>
              <a:t>preliminary plan was to fit each tank with a digital camera hooked up to a computer. The computer would continually scan </a:t>
            </a:r>
            <a:r>
              <a:rPr lang="en-US" sz="1600" dirty="0" smtClean="0"/>
              <a:t>the environment </a:t>
            </a:r>
            <a:r>
              <a:rPr lang="en-US" sz="1600" dirty="0"/>
              <a:t>outside for possible threats (such as an enemy tank hiding behind a tree), and alert the tank crew to anything suspicious. </a:t>
            </a:r>
            <a:r>
              <a:rPr lang="en-US" sz="1600" dirty="0" smtClean="0"/>
              <a:t>The only </a:t>
            </a:r>
            <a:r>
              <a:rPr lang="en-US" sz="1600" dirty="0"/>
              <a:t>possible way to solve the problem was to employ a neural network. The research team went out and took 100 photographs of </a:t>
            </a:r>
            <a:r>
              <a:rPr lang="en-US" sz="1600" dirty="0" smtClean="0"/>
              <a:t>tanks hiding </a:t>
            </a:r>
            <a:r>
              <a:rPr lang="en-US" sz="1600" dirty="0"/>
              <a:t>behind trees, and then took 100 photographs of trees - with no tanks. They took half the photos from each group and put them in </a:t>
            </a:r>
            <a:r>
              <a:rPr lang="en-US" sz="1600" dirty="0" smtClean="0"/>
              <a:t>a vault </a:t>
            </a:r>
            <a:r>
              <a:rPr lang="en-US" sz="1600" dirty="0"/>
              <a:t>for safe-keeping, then scanned the other half into their mainframe computer. The huge neural network was fed each photo one at a </a:t>
            </a:r>
            <a:r>
              <a:rPr lang="en-US" sz="1600" dirty="0" smtClean="0"/>
              <a:t>time and </a:t>
            </a:r>
            <a:r>
              <a:rPr lang="en-US" sz="1600" dirty="0"/>
              <a:t>asked if there was a tank hiding behind the trees. Over time it got better and better until eventually it was getting each photo correct. </a:t>
            </a:r>
            <a:r>
              <a:rPr lang="en-US" sz="1600" dirty="0" smtClean="0"/>
              <a:t>It could </a:t>
            </a:r>
            <a:r>
              <a:rPr lang="en-US" sz="1600" dirty="0"/>
              <a:t>correctly determine if there was a tank hiding behind the trees in any one of the </a:t>
            </a:r>
            <a:r>
              <a:rPr lang="en-US" sz="1600" dirty="0" smtClean="0"/>
              <a:t>photos.</a:t>
            </a:r>
          </a:p>
          <a:p>
            <a:pPr marL="0" indent="0">
              <a:buNone/>
            </a:pPr>
            <a:r>
              <a:rPr lang="en-US" sz="1600" dirty="0" smtClean="0"/>
              <a:t>But </a:t>
            </a:r>
            <a:r>
              <a:rPr lang="en-US" sz="1600" dirty="0"/>
              <a:t>the scientists were worried: had it actually found a way to recognize if there was a tank in the photo, or had it merely memorized </a:t>
            </a:r>
            <a:r>
              <a:rPr lang="en-US" sz="1600" dirty="0" smtClean="0"/>
              <a:t>which photos </a:t>
            </a:r>
            <a:r>
              <a:rPr lang="en-US" sz="1600" dirty="0"/>
              <a:t>had tanks and which did not? So the scientists took out the photos they had been keeping in the vault and fed them through </a:t>
            </a:r>
            <a:r>
              <a:rPr lang="en-US" sz="1600" dirty="0" smtClean="0"/>
              <a:t>the computer</a:t>
            </a:r>
            <a:r>
              <a:rPr lang="en-US" sz="1600" dirty="0"/>
              <a:t>. To their immense relief the neural net correctly identified each photo as either having a tank or not having </a:t>
            </a:r>
            <a:r>
              <a:rPr lang="en-US" sz="1600" dirty="0" smtClean="0"/>
              <a:t>one.</a:t>
            </a:r>
          </a:p>
          <a:p>
            <a:pPr marL="0" indent="0">
              <a:buNone/>
            </a:pPr>
            <a:r>
              <a:rPr lang="en-US" sz="1600" dirty="0" smtClean="0"/>
              <a:t>The </a:t>
            </a:r>
            <a:r>
              <a:rPr lang="en-US" sz="1600" dirty="0"/>
              <a:t>Pentagon was very pleased with this, but a little bit suspicious. They commissioned another set of photos (half with tanks and </a:t>
            </a:r>
            <a:r>
              <a:rPr lang="en-US" sz="1600" dirty="0" smtClean="0"/>
              <a:t>half without</a:t>
            </a:r>
            <a:r>
              <a:rPr lang="en-US" sz="1600" dirty="0"/>
              <a:t>) and scanned them into the computer and through the neural network. The results were completely random. For a long time </a:t>
            </a:r>
            <a:r>
              <a:rPr lang="en-US" sz="1600" dirty="0" smtClean="0"/>
              <a:t>nobody could </a:t>
            </a:r>
            <a:r>
              <a:rPr lang="en-US" sz="1600" dirty="0"/>
              <a:t>figure out why. After all nobody understood how the neural had trained </a:t>
            </a:r>
            <a:r>
              <a:rPr lang="en-US" sz="1600" dirty="0" smtClean="0"/>
              <a:t>itself.</a:t>
            </a:r>
          </a:p>
          <a:p>
            <a:pPr marL="0" indent="0">
              <a:buNone/>
            </a:pPr>
            <a:r>
              <a:rPr lang="en-US" sz="1600" dirty="0" smtClean="0"/>
              <a:t>Eventually </a:t>
            </a:r>
            <a:r>
              <a:rPr lang="en-US" sz="1600" dirty="0"/>
              <a:t>someone noticed that in the original set of 200 photos, all the images with tanks had been taken on a cloudy day while all </a:t>
            </a:r>
            <a:r>
              <a:rPr lang="en-US" sz="1600" dirty="0" smtClean="0"/>
              <a:t>the images </a:t>
            </a:r>
            <a:r>
              <a:rPr lang="en-US" sz="1600" dirty="0"/>
              <a:t>without tanks had been taken on a sunny day. The neural network had been asked to separate the two groups of photos and it </a:t>
            </a:r>
            <a:r>
              <a:rPr lang="en-US" sz="1600" dirty="0" smtClean="0"/>
              <a:t>had chosen </a:t>
            </a:r>
            <a:r>
              <a:rPr lang="en-US" sz="1600" dirty="0"/>
              <a:t>the most obvious way to do it - not by looking for a camouflaged tank hiding behind a tree, but merely by looking at the </a:t>
            </a:r>
            <a:r>
              <a:rPr lang="en-US" sz="1600" dirty="0" smtClean="0"/>
              <a:t>color </a:t>
            </a:r>
            <a:r>
              <a:rPr lang="en-US" sz="1600" dirty="0"/>
              <a:t>of </a:t>
            </a:r>
            <a:r>
              <a:rPr lang="en-US" sz="1600" dirty="0" smtClean="0"/>
              <a:t>the sky</a:t>
            </a:r>
            <a:r>
              <a:rPr lang="en-US" sz="1600" dirty="0"/>
              <a:t>. The military was now the proud owner of a multi-million dollar mainframe computer that could tell you if it was sunny or not.</a:t>
            </a:r>
            <a:endParaRPr lang="nl-BE" sz="1600" dirty="0"/>
          </a:p>
        </p:txBody>
      </p:sp>
      <p:sp>
        <p:nvSpPr>
          <p:cNvPr id="4" name="Rectangle 3"/>
          <p:cNvSpPr/>
          <p:nvPr/>
        </p:nvSpPr>
        <p:spPr>
          <a:xfrm>
            <a:off x="2117558" y="619308"/>
            <a:ext cx="9127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 the 1980s, the Pentagon wanted to harness computer technology to make their tanks harder to attack.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5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48"/>
    </mc:Choice>
    <mc:Fallback>
      <p:transition spd="slow" advTm="31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95" y="1729371"/>
            <a:ext cx="11357809" cy="475015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In pre-Big Data days, for example, a hotel chain used some pretty </a:t>
            </a:r>
            <a:r>
              <a:rPr lang="en-US" dirty="0" smtClean="0"/>
              <a:t>sophisticated mathematics</a:t>
            </a:r>
            <a:r>
              <a:rPr lang="en-US" dirty="0"/>
              <a:t>, data mining, and time series analysis to coordinate its </a:t>
            </a:r>
            <a:r>
              <a:rPr lang="en-US" dirty="0" smtClean="0"/>
              <a:t>yield management </a:t>
            </a:r>
            <a:r>
              <a:rPr lang="en-US" dirty="0"/>
              <a:t>pricing and promotion efforts. The forecasting models—which </a:t>
            </a:r>
            <a:r>
              <a:rPr lang="en-US" dirty="0" smtClean="0"/>
              <a:t>were marvels—mapped </a:t>
            </a:r>
            <a:r>
              <a:rPr lang="en-US" dirty="0"/>
              <a:t>out revenues and margins by property and room type. </a:t>
            </a:r>
            <a:r>
              <a:rPr lang="en-US" dirty="0" smtClean="0"/>
              <a:t>The projections </a:t>
            </a:r>
            <a:r>
              <a:rPr lang="en-US" dirty="0"/>
              <a:t>worked fine for about a third of the hotels but were wildly, </a:t>
            </a:r>
            <a:r>
              <a:rPr lang="en-US" dirty="0" smtClean="0"/>
              <a:t>destructively off </a:t>
            </a:r>
            <a:r>
              <a:rPr lang="en-US" dirty="0"/>
              <a:t>for another third.</a:t>
            </a:r>
          </a:p>
          <a:p>
            <a:pPr marL="0" indent="0">
              <a:buNone/>
            </a:pPr>
            <a:r>
              <a:rPr lang="en-US" dirty="0"/>
              <a:t>The forensics took weeks; the data were fine. Were competing hotels </a:t>
            </a:r>
            <a:r>
              <a:rPr lang="en-US" dirty="0" smtClean="0"/>
              <a:t>running unusual </a:t>
            </a:r>
            <a:r>
              <a:rPr lang="en-US" dirty="0"/>
              <a:t>promotions that screwed up the model? Nope. For the most part, </a:t>
            </a:r>
            <a:r>
              <a:rPr lang="en-US" dirty="0" smtClean="0"/>
              <a:t>local managers </a:t>
            </a:r>
            <a:r>
              <a:rPr lang="en-US" dirty="0"/>
              <a:t>followed the yield management rules.</a:t>
            </a:r>
          </a:p>
          <a:p>
            <a:pPr marL="0" indent="0">
              <a:buNone/>
            </a:pPr>
            <a:r>
              <a:rPr lang="en-US" dirty="0"/>
              <a:t>Almost five months later, after the year’s financials were totally blown and </a:t>
            </a:r>
            <a:r>
              <a:rPr lang="en-US" dirty="0" smtClean="0"/>
              <a:t>HQ’s credibility </a:t>
            </a:r>
            <a:r>
              <a:rPr lang="en-US" dirty="0"/>
              <a:t>shot, the most likely explanation materialized: The modeling </a:t>
            </a:r>
            <a:r>
              <a:rPr lang="en-US" dirty="0" smtClean="0"/>
              <a:t>group—the data </a:t>
            </a:r>
            <a:r>
              <a:rPr lang="en-US" dirty="0"/>
              <a:t>scientists of the day—had priced against the hotel group’s peer </a:t>
            </a:r>
            <a:r>
              <a:rPr lang="en-US" dirty="0" smtClean="0"/>
              <a:t>competitors. They </a:t>
            </a:r>
            <a:r>
              <a:rPr lang="en-US" dirty="0"/>
              <a:t>hadn’t weighted discount hotels into either pricing or room availability. </a:t>
            </a:r>
            <a:r>
              <a:rPr lang="en-US" dirty="0" smtClean="0"/>
              <a:t>For roughly </a:t>
            </a:r>
            <a:r>
              <a:rPr lang="en-US" dirty="0"/>
              <a:t>a quarter of the properties, the result was both lower average occupancy </a:t>
            </a:r>
            <a:r>
              <a:rPr lang="en-US" dirty="0" smtClean="0"/>
              <a:t>and lower </a:t>
            </a:r>
            <a:r>
              <a:rPr lang="en-US" dirty="0"/>
              <a:t>prices per room (Learn from Your Analytics Failures, HBR)</a:t>
            </a:r>
            <a:endParaRPr lang="nl-BE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4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48"/>
    </mc:Choice>
    <mc:Fallback>
      <p:transition spd="slow" advTm="31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7717" y="4838473"/>
            <a:ext cx="4741332" cy="21292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Any 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86991" y="6228166"/>
            <a:ext cx="7841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Credit: dr. Seppe vanden Broucke, </a:t>
            </a:r>
            <a:r>
              <a:rPr lang="en-US" sz="2400" dirty="0" err="1">
                <a:solidFill>
                  <a:schemeClr val="bg1"/>
                </a:solidFill>
              </a:rPr>
              <a:t>UGent</a:t>
            </a:r>
            <a:r>
              <a:rPr lang="en-US" sz="2400" dirty="0">
                <a:solidFill>
                  <a:schemeClr val="bg1"/>
                </a:solidFill>
              </a:rPr>
              <a:t> and KULeuven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0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30"/>
    </mc:Choice>
    <mc:Fallback>
      <p:transition spd="slow" advTm="84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 smtClean="0"/>
              <a:t>Business </a:t>
            </a:r>
            <a:r>
              <a:rPr lang="nl-BE" sz="2000" dirty="0" err="1" smtClean="0"/>
              <a:t>Relevance</a:t>
            </a:r>
            <a:endParaRPr lang="nl-BE" sz="2000" dirty="0" smtClean="0"/>
          </a:p>
          <a:p>
            <a:pPr lvl="1"/>
            <a:r>
              <a:rPr lang="nl-BE" sz="2000" dirty="0" err="1" smtClean="0"/>
              <a:t>Answer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right question? </a:t>
            </a:r>
            <a:r>
              <a:rPr lang="nl-BE" sz="2000" dirty="0" err="1" smtClean="0"/>
              <a:t>Can</a:t>
            </a:r>
            <a:r>
              <a:rPr lang="nl-BE" sz="2000" dirty="0" smtClean="0"/>
              <a:t> we do </a:t>
            </a:r>
            <a:r>
              <a:rPr lang="nl-BE" sz="2000" dirty="0" err="1" smtClean="0"/>
              <a:t>something</a:t>
            </a:r>
            <a:r>
              <a:rPr lang="nl-BE" sz="2000" dirty="0" smtClean="0"/>
              <a:t> </a:t>
            </a:r>
            <a:r>
              <a:rPr lang="nl-BE" sz="2000" dirty="0" err="1" smtClean="0"/>
              <a:t>with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results</a:t>
            </a:r>
            <a:r>
              <a:rPr lang="nl-BE" sz="2000" dirty="0" smtClean="0"/>
              <a:t>?</a:t>
            </a:r>
          </a:p>
          <a:p>
            <a:pPr lvl="1"/>
            <a:r>
              <a:rPr lang="nl-BE" sz="2000" dirty="0" smtClean="0"/>
              <a:t>In cooperation </a:t>
            </a:r>
            <a:r>
              <a:rPr lang="nl-BE" sz="2000" dirty="0" err="1" smtClean="0"/>
              <a:t>with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business users</a:t>
            </a:r>
            <a:endParaRPr lang="nl-BE" sz="2000" dirty="0" smtClean="0"/>
          </a:p>
          <a:p>
            <a:pPr lvl="1"/>
            <a:endParaRPr lang="nl-BE" sz="2000" dirty="0" smtClean="0"/>
          </a:p>
          <a:p>
            <a:r>
              <a:rPr lang="nl-BE" sz="2000" dirty="0" err="1" smtClean="0"/>
              <a:t>Operational</a:t>
            </a:r>
            <a:r>
              <a:rPr lang="nl-BE" sz="2000" dirty="0" smtClean="0"/>
              <a:t> Efficiency </a:t>
            </a:r>
            <a:r>
              <a:rPr lang="nl-BE" sz="2000" dirty="0" err="1" smtClean="0"/>
              <a:t>and</a:t>
            </a:r>
            <a:r>
              <a:rPr lang="nl-BE" sz="2000" dirty="0" smtClean="0"/>
              <a:t> </a:t>
            </a:r>
            <a:r>
              <a:rPr lang="nl-BE" sz="2000" dirty="0" err="1"/>
              <a:t>E</a:t>
            </a:r>
            <a:r>
              <a:rPr lang="nl-BE" sz="2000" dirty="0" err="1" smtClean="0"/>
              <a:t>conomic</a:t>
            </a:r>
            <a:r>
              <a:rPr lang="nl-BE" sz="2000" dirty="0" smtClean="0"/>
              <a:t> </a:t>
            </a:r>
            <a:r>
              <a:rPr lang="nl-BE" sz="2000" dirty="0" err="1" smtClean="0"/>
              <a:t>Cost</a:t>
            </a:r>
            <a:endParaRPr lang="nl-BE" sz="2000" dirty="0" smtClean="0"/>
          </a:p>
          <a:p>
            <a:pPr lvl="1"/>
            <a:r>
              <a:rPr lang="nl-BE" sz="2000" dirty="0" smtClean="0"/>
              <a:t>Time </a:t>
            </a:r>
            <a:r>
              <a:rPr lang="nl-BE" sz="2000" dirty="0" err="1" smtClean="0"/>
              <a:t>to</a:t>
            </a:r>
            <a:r>
              <a:rPr lang="nl-BE" sz="2000" dirty="0"/>
              <a:t> </a:t>
            </a:r>
            <a:r>
              <a:rPr lang="nl-BE" sz="2000" dirty="0" smtClean="0"/>
              <a:t>train </a:t>
            </a:r>
            <a:r>
              <a:rPr lang="nl-BE" sz="2000" dirty="0" err="1" smtClean="0"/>
              <a:t>vs</a:t>
            </a:r>
            <a:r>
              <a:rPr lang="nl-BE" sz="2000" dirty="0" smtClean="0"/>
              <a:t> time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predict</a:t>
            </a:r>
            <a:r>
              <a:rPr lang="nl-BE" sz="2000" dirty="0" smtClean="0"/>
              <a:t>, </a:t>
            </a:r>
            <a:r>
              <a:rPr lang="nl-BE" sz="2000" dirty="0" err="1" smtClean="0"/>
              <a:t>Cost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gather</a:t>
            </a:r>
            <a:r>
              <a:rPr lang="nl-BE" sz="2000" dirty="0"/>
              <a:t> </a:t>
            </a:r>
            <a:r>
              <a:rPr lang="nl-BE" sz="2000" dirty="0" err="1" smtClean="0"/>
              <a:t>necessary</a:t>
            </a:r>
            <a:r>
              <a:rPr lang="nl-BE" sz="2000" dirty="0" smtClean="0"/>
              <a:t> data, Maintenance (</a:t>
            </a:r>
            <a:r>
              <a:rPr lang="nl-BE" sz="2000" dirty="0" err="1" smtClean="0"/>
              <a:t>retraining</a:t>
            </a:r>
            <a:r>
              <a:rPr lang="nl-BE" sz="2000" dirty="0" smtClean="0"/>
              <a:t> </a:t>
            </a:r>
            <a:r>
              <a:rPr lang="nl-BE" sz="2000" dirty="0" err="1" smtClean="0"/>
              <a:t>models</a:t>
            </a:r>
            <a:r>
              <a:rPr lang="nl-BE" sz="2000" dirty="0" smtClean="0"/>
              <a:t>)</a:t>
            </a:r>
          </a:p>
          <a:p>
            <a:pPr lvl="1"/>
            <a:endParaRPr lang="nl-BE" sz="2000" dirty="0" smtClean="0"/>
          </a:p>
          <a:p>
            <a:r>
              <a:rPr lang="nl-BE" sz="2000" dirty="0" err="1" smtClean="0"/>
              <a:t>Regulatory</a:t>
            </a:r>
            <a:r>
              <a:rPr lang="nl-BE" sz="2000" dirty="0"/>
              <a:t> </a:t>
            </a:r>
            <a:r>
              <a:rPr lang="nl-BE" sz="2000" dirty="0" smtClean="0"/>
              <a:t>Compliance</a:t>
            </a:r>
          </a:p>
          <a:p>
            <a:pPr lvl="1"/>
            <a:r>
              <a:rPr lang="nl-BE" sz="2000" dirty="0" err="1" smtClean="0"/>
              <a:t>Ethics</a:t>
            </a:r>
            <a:r>
              <a:rPr lang="nl-BE" sz="2000" dirty="0" smtClean="0"/>
              <a:t>, </a:t>
            </a:r>
            <a:r>
              <a:rPr lang="nl-BE" sz="2000" dirty="0" err="1" smtClean="0"/>
              <a:t>Discrimination</a:t>
            </a:r>
            <a:r>
              <a:rPr lang="nl-BE" sz="2000" dirty="0" smtClean="0"/>
              <a:t>, “black box” </a:t>
            </a:r>
            <a:r>
              <a:rPr lang="nl-BE" sz="2000" dirty="0" err="1" smtClean="0"/>
              <a:t>vs</a:t>
            </a:r>
            <a:r>
              <a:rPr lang="nl-BE" sz="2000" dirty="0" smtClean="0"/>
              <a:t> “</a:t>
            </a:r>
            <a:r>
              <a:rPr lang="nl-BE" sz="2000" dirty="0" err="1" smtClean="0"/>
              <a:t>white</a:t>
            </a:r>
            <a:r>
              <a:rPr lang="nl-BE" sz="2000" dirty="0" smtClean="0"/>
              <a:t> box” </a:t>
            </a:r>
            <a:r>
              <a:rPr lang="nl-BE" sz="2000" dirty="0" err="1" smtClean="0"/>
              <a:t>models</a:t>
            </a:r>
            <a:r>
              <a:rPr lang="nl-BE" sz="2000" dirty="0" smtClean="0"/>
              <a:t>, Privacy</a:t>
            </a:r>
          </a:p>
          <a:p>
            <a:pPr lvl="1"/>
            <a:endParaRPr lang="nl-BE" sz="2000" dirty="0"/>
          </a:p>
          <a:p>
            <a:r>
              <a:rPr lang="nl-BE" sz="2000" dirty="0" smtClean="0"/>
              <a:t>Statistical Performance</a:t>
            </a:r>
          </a:p>
          <a:p>
            <a:pPr lvl="1"/>
            <a:r>
              <a:rPr lang="nl-BE" sz="2000" dirty="0" smtClean="0"/>
              <a:t>The </a:t>
            </a:r>
            <a:r>
              <a:rPr lang="nl-BE" sz="2000" dirty="0" err="1" smtClean="0"/>
              <a:t>remainder</a:t>
            </a:r>
            <a:r>
              <a:rPr lang="nl-BE" sz="2000" dirty="0" smtClean="0"/>
              <a:t> of </a:t>
            </a:r>
            <a:r>
              <a:rPr lang="nl-BE" sz="2000" dirty="0" err="1" smtClean="0"/>
              <a:t>this</a:t>
            </a:r>
            <a:r>
              <a:rPr lang="nl-BE" sz="2000" dirty="0" smtClean="0"/>
              <a:t> </a:t>
            </a:r>
            <a:r>
              <a:rPr lang="nl-BE" sz="2000" dirty="0" err="1" smtClean="0"/>
              <a:t>presentation</a:t>
            </a:r>
            <a:r>
              <a:rPr lang="nl-BE" sz="2000" dirty="0" smtClean="0"/>
              <a:t> </a:t>
            </a:r>
            <a:r>
              <a:rPr lang="nl-BE" sz="2000" dirty="0" err="1" smtClean="0"/>
              <a:t>will</a:t>
            </a:r>
            <a:r>
              <a:rPr lang="nl-BE" sz="2000" dirty="0" smtClean="0"/>
              <a:t> cover performance </a:t>
            </a:r>
            <a:r>
              <a:rPr lang="nl-BE" sz="2000" dirty="0" err="1" smtClean="0"/>
              <a:t>metrics</a:t>
            </a:r>
            <a:endParaRPr lang="nl-BE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8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518"/>
    </mc:Choice>
    <mc:Fallback>
      <p:transition spd="slow" advTm="448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/>
              <a:t>Performance </a:t>
            </a:r>
            <a:r>
              <a:rPr lang="en-US" sz="6000" dirty="0" smtClean="0"/>
              <a:t>of</a:t>
            </a:r>
          </a:p>
          <a:p>
            <a:pPr marL="0" indent="0" algn="ctr">
              <a:buNone/>
            </a:pPr>
            <a:r>
              <a:rPr lang="en-US" sz="6000" dirty="0" smtClean="0"/>
              <a:t>Classification </a:t>
            </a:r>
            <a:r>
              <a:rPr lang="en-US" sz="6000" dirty="0"/>
              <a:t>Models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0"/>
    </mc:Choice>
    <mc:Fallback>
      <p:transition spd="slow" advTm="10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(review)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65761" y="2397043"/>
            <a:ext cx="3577389" cy="10387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10139" y="2477072"/>
            <a:ext cx="1524000" cy="890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True Positive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8729" y="2477072"/>
            <a:ext cx="1524000" cy="8903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False Positive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1802" y="3463660"/>
            <a:ext cx="3577389" cy="10387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4146" y="3531840"/>
            <a:ext cx="1524000" cy="890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smtClean="0">
                <a:solidFill>
                  <a:schemeClr val="tx1"/>
                </a:solidFill>
              </a:rPr>
              <a:t>False Negative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8729" y="3531839"/>
            <a:ext cx="1524000" cy="8903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smtClean="0">
                <a:solidFill>
                  <a:schemeClr val="tx1"/>
                </a:solidFill>
              </a:rPr>
              <a:t>True Negative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0686" y="2011669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Class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2979" y="3186935"/>
            <a:ext cx="171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Predicted Class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6653" y="1751463"/>
            <a:ext cx="4802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Accuracy: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True Positive + True Negative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     Total</a:t>
            </a:r>
          </a:p>
          <a:p>
            <a:endParaRPr lang="en-US" sz="2000" dirty="0" smtClean="0"/>
          </a:p>
          <a:p>
            <a:r>
              <a:rPr lang="en-US" sz="2000" dirty="0" smtClean="0"/>
              <a:t>Precision/Positive </a:t>
            </a:r>
            <a:r>
              <a:rPr lang="en-US" sz="2000" dirty="0" smtClean="0"/>
              <a:t>Predictive </a:t>
            </a:r>
            <a:r>
              <a:rPr lang="en-US" sz="2000" dirty="0" smtClean="0"/>
              <a:t>Value:</a:t>
            </a:r>
            <a:endParaRPr lang="en-US" sz="2000" dirty="0" smtClean="0"/>
          </a:p>
          <a:p>
            <a:pPr algn="ctr"/>
            <a:r>
              <a:rPr lang="en-US" sz="2000" dirty="0" smtClean="0"/>
              <a:t>True Positive</a:t>
            </a:r>
          </a:p>
          <a:p>
            <a:pPr algn="ctr"/>
            <a:r>
              <a:rPr lang="en-US" sz="2000" dirty="0" smtClean="0"/>
              <a:t>All Positive Predictions</a:t>
            </a:r>
          </a:p>
          <a:p>
            <a:endParaRPr lang="en-US" sz="2000" dirty="0"/>
          </a:p>
          <a:p>
            <a:r>
              <a:rPr lang="en-US" sz="2000" dirty="0" smtClean="0"/>
              <a:t>Recall/Sensitivity/True Positive Rate:</a:t>
            </a:r>
          </a:p>
          <a:p>
            <a:pPr algn="ctr"/>
            <a:r>
              <a:rPr lang="en-US" sz="2000" dirty="0" smtClean="0"/>
              <a:t>True Positive </a:t>
            </a:r>
          </a:p>
          <a:p>
            <a:pPr algn="ctr"/>
            <a:r>
              <a:rPr lang="en-US" sz="2000" dirty="0" smtClean="0"/>
              <a:t>All Actual Positives</a:t>
            </a:r>
          </a:p>
          <a:p>
            <a:endParaRPr lang="en-US" sz="2000" dirty="0" smtClean="0"/>
          </a:p>
          <a:p>
            <a:r>
              <a:rPr lang="en-US" sz="2000" dirty="0" smtClean="0"/>
              <a:t>Specificity/True Negative Rate:</a:t>
            </a:r>
          </a:p>
          <a:p>
            <a:pPr algn="ctr"/>
            <a:r>
              <a:rPr lang="en-US" sz="2000" dirty="0" smtClean="0"/>
              <a:t>True Negative</a:t>
            </a:r>
          </a:p>
          <a:p>
            <a:pPr algn="ctr"/>
            <a:r>
              <a:rPr lang="en-US" sz="2000" dirty="0" smtClean="0"/>
              <a:t>All </a:t>
            </a:r>
            <a:r>
              <a:rPr lang="en-US" sz="2000" dirty="0"/>
              <a:t>Actual </a:t>
            </a:r>
            <a:r>
              <a:rPr lang="en-US" sz="2000" dirty="0" smtClean="0"/>
              <a:t>Negatives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1110139" y="4459900"/>
            <a:ext cx="1524000" cy="89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 Actual Positives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5159" y="3528982"/>
            <a:ext cx="1791020" cy="89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 Negative Predictions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01159" y="4460444"/>
            <a:ext cx="1524000" cy="89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 Actual Negatives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25159" y="2459259"/>
            <a:ext cx="1791020" cy="89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 Positive Predictions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245098" y="3620274"/>
            <a:ext cx="2603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196021" y="4842058"/>
            <a:ext cx="2603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42517" y="6081924"/>
            <a:ext cx="2603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002548" y="2411133"/>
            <a:ext cx="349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75"/>
    </mc:Choice>
    <mc:Fallback>
      <p:transition spd="slow" advTm="54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to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 err="1" smtClean="0"/>
              <a:t>Remember</a:t>
            </a:r>
            <a:r>
              <a:rPr lang="nl-BE" sz="2000" dirty="0" smtClean="0"/>
              <a:t>: we </a:t>
            </a:r>
            <a:r>
              <a:rPr lang="nl-BE" sz="2000" dirty="0" err="1" smtClean="0"/>
              <a:t>used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confusion</a:t>
            </a:r>
            <a:r>
              <a:rPr lang="nl-BE" sz="2000" dirty="0" smtClean="0"/>
              <a:t> matrix, </a:t>
            </a:r>
            <a:r>
              <a:rPr lang="nl-BE" sz="2000" dirty="0" err="1" smtClean="0"/>
              <a:t>accuracy</a:t>
            </a:r>
            <a:r>
              <a:rPr lang="nl-BE" sz="2000" dirty="0" smtClean="0"/>
              <a:t>, </a:t>
            </a:r>
            <a:r>
              <a:rPr lang="nl-BE" sz="2000" dirty="0" err="1" smtClean="0"/>
              <a:t>precision</a:t>
            </a:r>
            <a:r>
              <a:rPr lang="nl-BE" sz="2000" dirty="0" smtClean="0"/>
              <a:t>, </a:t>
            </a:r>
            <a:r>
              <a:rPr lang="nl-BE" sz="2000" dirty="0" err="1" smtClean="0"/>
              <a:t>recall</a:t>
            </a:r>
            <a:r>
              <a:rPr lang="nl-BE" sz="2000" dirty="0" smtClean="0"/>
              <a:t>, </a:t>
            </a:r>
            <a:r>
              <a:rPr lang="nl-BE" sz="2000" dirty="0" err="1" smtClean="0"/>
              <a:t>sensitivity</a:t>
            </a:r>
            <a:r>
              <a:rPr lang="nl-BE" sz="2000" dirty="0" smtClean="0"/>
              <a:t> </a:t>
            </a:r>
            <a:r>
              <a:rPr lang="nl-BE" sz="2000" dirty="0" err="1" smtClean="0"/>
              <a:t>and</a:t>
            </a:r>
            <a:r>
              <a:rPr lang="nl-BE" sz="2000" dirty="0" smtClean="0"/>
              <a:t> </a:t>
            </a:r>
            <a:r>
              <a:rPr lang="nl-BE" sz="2000" dirty="0" err="1" smtClean="0"/>
              <a:t>specificity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evaluate</a:t>
            </a:r>
            <a:r>
              <a:rPr lang="nl-BE" sz="2000" dirty="0" smtClean="0"/>
              <a:t> </a:t>
            </a:r>
            <a:r>
              <a:rPr lang="nl-BE" sz="2000" dirty="0" err="1" smtClean="0"/>
              <a:t>classification</a:t>
            </a:r>
            <a:r>
              <a:rPr lang="nl-BE" sz="2000" dirty="0" smtClean="0"/>
              <a:t> </a:t>
            </a:r>
            <a:r>
              <a:rPr lang="nl-BE" sz="2000" dirty="0" err="1" smtClean="0"/>
              <a:t>models</a:t>
            </a:r>
            <a:r>
              <a:rPr lang="nl-BE" sz="2000" dirty="0" smtClean="0"/>
              <a:t> (discrete target </a:t>
            </a:r>
            <a:r>
              <a:rPr lang="nl-BE" sz="2000" dirty="0" err="1" smtClean="0"/>
              <a:t>variable</a:t>
            </a:r>
            <a:r>
              <a:rPr lang="nl-BE" sz="2000" dirty="0" smtClean="0"/>
              <a:t>)</a:t>
            </a:r>
          </a:p>
          <a:p>
            <a:endParaRPr lang="nl-BE" sz="2000" dirty="0"/>
          </a:p>
          <a:p>
            <a:r>
              <a:rPr lang="nl-BE" sz="2000" dirty="0" err="1" smtClean="0"/>
              <a:t>Imagine</a:t>
            </a:r>
            <a:r>
              <a:rPr lang="nl-BE" sz="2000" dirty="0" smtClean="0"/>
              <a:t> </a:t>
            </a:r>
            <a:r>
              <a:rPr lang="nl-BE" sz="2000" dirty="0" err="1" smtClean="0"/>
              <a:t>you</a:t>
            </a:r>
            <a:r>
              <a:rPr lang="nl-BE" sz="2000" dirty="0" smtClean="0"/>
              <a:t> have a </a:t>
            </a:r>
            <a:r>
              <a:rPr lang="nl-BE" sz="2000" dirty="0" err="1" smtClean="0"/>
              <a:t>regression</a:t>
            </a:r>
            <a:r>
              <a:rPr lang="nl-BE" sz="2000" dirty="0" smtClean="0"/>
              <a:t> model (</a:t>
            </a:r>
            <a:r>
              <a:rPr lang="nl-BE" sz="2000" dirty="0" err="1" smtClean="0"/>
              <a:t>continuous</a:t>
            </a:r>
            <a:r>
              <a:rPr lang="nl-BE" sz="2000" dirty="0" smtClean="0"/>
              <a:t> target </a:t>
            </a:r>
            <a:r>
              <a:rPr lang="nl-BE" sz="2000" dirty="0" err="1" smtClean="0"/>
              <a:t>variable</a:t>
            </a:r>
            <a:r>
              <a:rPr lang="nl-BE" sz="2000" dirty="0" smtClean="0"/>
              <a:t>) </a:t>
            </a:r>
            <a:r>
              <a:rPr lang="nl-BE" sz="2000" dirty="0" err="1" smtClean="0"/>
              <a:t>that</a:t>
            </a:r>
            <a:r>
              <a:rPr lang="nl-BE" sz="2000" dirty="0" smtClean="0"/>
              <a:t> </a:t>
            </a:r>
            <a:r>
              <a:rPr lang="nl-BE" sz="2000" dirty="0" err="1" smtClean="0"/>
              <a:t>outputs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probability</a:t>
            </a:r>
            <a:r>
              <a:rPr lang="nl-BE" sz="2000" dirty="0" smtClean="0"/>
              <a:t> </a:t>
            </a:r>
            <a:r>
              <a:rPr lang="nl-BE" sz="2000" dirty="0" err="1" smtClean="0"/>
              <a:t>an</a:t>
            </a:r>
            <a:r>
              <a:rPr lang="nl-BE" sz="2000" dirty="0" smtClean="0"/>
              <a:t> </a:t>
            </a:r>
            <a:r>
              <a:rPr lang="nl-BE" sz="2000" dirty="0" err="1" smtClean="0"/>
              <a:t>instance</a:t>
            </a:r>
            <a:r>
              <a:rPr lang="nl-BE" sz="2000" dirty="0" smtClean="0"/>
              <a:t> </a:t>
            </a:r>
            <a:r>
              <a:rPr lang="nl-BE" sz="2000" dirty="0" err="1" smtClean="0"/>
              <a:t>belongs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a </a:t>
            </a:r>
            <a:r>
              <a:rPr lang="nl-BE" sz="2000" dirty="0" err="1" smtClean="0"/>
              <a:t>particular</a:t>
            </a:r>
            <a:r>
              <a:rPr lang="nl-BE" sz="2000" dirty="0" smtClean="0"/>
              <a:t> class</a:t>
            </a:r>
          </a:p>
          <a:p>
            <a:r>
              <a:rPr lang="nl-BE" sz="2000" dirty="0" err="1" smtClean="0"/>
              <a:t>By</a:t>
            </a:r>
            <a:r>
              <a:rPr lang="nl-BE" sz="2000" dirty="0" smtClean="0"/>
              <a:t> setting a </a:t>
            </a:r>
            <a:r>
              <a:rPr lang="nl-BE" sz="2000" dirty="0" err="1" smtClean="0"/>
              <a:t>threshold</a:t>
            </a:r>
            <a:r>
              <a:rPr lang="nl-BE" sz="2000" dirty="0" smtClean="0"/>
              <a:t> or cutoff </a:t>
            </a:r>
            <a:r>
              <a:rPr lang="nl-BE" sz="2000" dirty="0" err="1" smtClean="0"/>
              <a:t>value</a:t>
            </a:r>
            <a:r>
              <a:rPr lang="nl-BE" sz="2000" dirty="0" smtClean="0"/>
              <a:t>, </a:t>
            </a:r>
            <a:r>
              <a:rPr lang="nl-BE" sz="2000" dirty="0" err="1" smtClean="0"/>
              <a:t>you</a:t>
            </a:r>
            <a:r>
              <a:rPr lang="nl-BE" sz="2000" dirty="0" smtClean="0"/>
              <a:t> </a:t>
            </a:r>
            <a:r>
              <a:rPr lang="nl-BE" sz="2000" dirty="0" err="1" smtClean="0"/>
              <a:t>can</a:t>
            </a:r>
            <a:r>
              <a:rPr lang="nl-BE" sz="2000" dirty="0" smtClean="0"/>
              <a:t> </a:t>
            </a:r>
            <a:r>
              <a:rPr lang="nl-BE" sz="2000" dirty="0" err="1" smtClean="0"/>
              <a:t>use</a:t>
            </a:r>
            <a:r>
              <a:rPr lang="nl-BE" sz="2000" dirty="0" smtClean="0"/>
              <a:t> </a:t>
            </a:r>
            <a:r>
              <a:rPr lang="nl-BE" sz="2000" dirty="0" err="1" smtClean="0"/>
              <a:t>it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classify</a:t>
            </a:r>
            <a:r>
              <a:rPr lang="nl-BE" sz="2000" dirty="0" smtClean="0"/>
              <a:t> </a:t>
            </a:r>
            <a:r>
              <a:rPr lang="nl-BE" sz="2000" dirty="0" err="1" smtClean="0"/>
              <a:t>instances</a:t>
            </a:r>
            <a:r>
              <a:rPr lang="nl-BE" sz="2000" dirty="0" smtClean="0"/>
              <a:t> </a:t>
            </a:r>
            <a:r>
              <a:rPr lang="nl-BE" sz="2000" dirty="0" err="1" smtClean="0"/>
              <a:t>following</a:t>
            </a:r>
            <a:r>
              <a:rPr lang="nl-BE" sz="2000" dirty="0" smtClean="0"/>
              <a:t> </a:t>
            </a:r>
            <a:r>
              <a:rPr lang="nl-BE" sz="2000" dirty="0" err="1" smtClean="0"/>
              <a:t>this</a:t>
            </a:r>
            <a:r>
              <a:rPr lang="nl-BE" sz="2000" dirty="0" smtClean="0"/>
              <a:t> </a:t>
            </a:r>
            <a:r>
              <a:rPr lang="nl-BE" sz="2000" dirty="0" err="1" smtClean="0"/>
              <a:t>rule</a:t>
            </a:r>
            <a:r>
              <a:rPr lang="nl-BE" sz="2000" dirty="0" smtClean="0"/>
              <a:t>:</a:t>
            </a:r>
          </a:p>
          <a:p>
            <a:pPr lvl="1"/>
            <a:r>
              <a:rPr lang="nl-BE" sz="1600" dirty="0" err="1" smtClean="0"/>
              <a:t>If</a:t>
            </a:r>
            <a:r>
              <a:rPr lang="nl-BE" sz="1600" dirty="0"/>
              <a:t> </a:t>
            </a:r>
            <a:r>
              <a:rPr lang="nl-BE" sz="1600" dirty="0" err="1" smtClean="0"/>
              <a:t>prediction</a:t>
            </a:r>
            <a:r>
              <a:rPr lang="nl-BE" sz="1600" dirty="0" smtClean="0"/>
              <a:t> &gt; </a:t>
            </a:r>
            <a:r>
              <a:rPr lang="nl-BE" sz="1600" dirty="0" err="1" smtClean="0"/>
              <a:t>threshold</a:t>
            </a:r>
            <a:r>
              <a:rPr lang="nl-BE" sz="1600" dirty="0" smtClean="0"/>
              <a:t>, </a:t>
            </a:r>
            <a:r>
              <a:rPr lang="nl-BE" sz="1600" dirty="0" err="1" smtClean="0"/>
              <a:t>predict</a:t>
            </a:r>
            <a:r>
              <a:rPr lang="nl-BE" sz="1600" dirty="0" smtClean="0"/>
              <a:t> C, </a:t>
            </a:r>
            <a:r>
              <a:rPr lang="nl-BE" sz="1600" dirty="0" err="1" smtClean="0"/>
              <a:t>else</a:t>
            </a:r>
            <a:r>
              <a:rPr lang="nl-BE" sz="1600" dirty="0" smtClean="0"/>
              <a:t> </a:t>
            </a:r>
            <a:r>
              <a:rPr lang="nl-BE" sz="1600" dirty="0" err="1" smtClean="0"/>
              <a:t>predict</a:t>
            </a:r>
            <a:r>
              <a:rPr lang="nl-BE" sz="1600" dirty="0" smtClean="0"/>
              <a:t> </a:t>
            </a:r>
            <a:r>
              <a:rPr lang="nl-BE" sz="1600" dirty="0" err="1" smtClean="0"/>
              <a:t>Not</a:t>
            </a:r>
            <a:r>
              <a:rPr lang="nl-BE" sz="1600" dirty="0" smtClean="0"/>
              <a:t> C.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28"/>
    </mc:Choice>
    <mc:Fallback>
      <p:transition spd="slow" advTm="162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Threshold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312814"/>
              </p:ext>
            </p:extLst>
          </p:nvPr>
        </p:nvGraphicFramePr>
        <p:xfrm>
          <a:off x="1036976" y="1825626"/>
          <a:ext cx="4179601" cy="480002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06814">
                  <a:extLst>
                    <a:ext uri="{9D8B030D-6E8A-4147-A177-3AD203B41FA5}">
                      <a16:colId xmlns:a16="http://schemas.microsoft.com/office/drawing/2014/main" val="792107004"/>
                    </a:ext>
                  </a:extLst>
                </a:gridCol>
                <a:gridCol w="1169233">
                  <a:extLst>
                    <a:ext uri="{9D8B030D-6E8A-4147-A177-3AD203B41FA5}">
                      <a16:colId xmlns:a16="http://schemas.microsoft.com/office/drawing/2014/main" val="2687957470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1993138012"/>
                    </a:ext>
                  </a:extLst>
                </a:gridCol>
                <a:gridCol w="1094282">
                  <a:extLst>
                    <a:ext uri="{9D8B030D-6E8A-4147-A177-3AD203B41FA5}">
                      <a16:colId xmlns:a16="http://schemas.microsoft.com/office/drawing/2014/main" val="805687172"/>
                    </a:ext>
                  </a:extLst>
                </a:gridCol>
              </a:tblGrid>
              <a:tr h="532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Actual</a:t>
                      </a:r>
                      <a:r>
                        <a:rPr lang="en-US" sz="1400" baseline="0" dirty="0" smtClean="0"/>
                        <a:t> 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Predicted</a:t>
                      </a:r>
                      <a:r>
                        <a:rPr lang="en-US" sz="1400" baseline="0" dirty="0" smtClean="0"/>
                        <a:t> Probability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Threshold</a:t>
                      </a:r>
                      <a:r>
                        <a:rPr lang="en-US" sz="1400" baseline="0" dirty="0" smtClean="0"/>
                        <a:t> = 0.5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Threshold = 0.7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86119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14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7620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03902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779313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874698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8600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4831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4138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507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90387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478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5445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4427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3637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785565"/>
              </p:ext>
            </p:extLst>
          </p:nvPr>
        </p:nvGraphicFramePr>
        <p:xfrm>
          <a:off x="5876142" y="1825625"/>
          <a:ext cx="4891384" cy="220580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22846">
                  <a:extLst>
                    <a:ext uri="{9D8B030D-6E8A-4147-A177-3AD203B41FA5}">
                      <a16:colId xmlns:a16="http://schemas.microsoft.com/office/drawing/2014/main" val="3552103295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962307483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462312424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983697830"/>
                    </a:ext>
                  </a:extLst>
                </a:gridCol>
              </a:tblGrid>
              <a:tr h="5461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r>
                        <a:rPr lang="en-US" baseline="0" dirty="0" smtClean="0"/>
                        <a:t> = 0.5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Yes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</a:t>
                      </a:r>
                      <a:r>
                        <a:rPr lang="en-US" baseline="0" dirty="0" smtClean="0"/>
                        <a:t> No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016733"/>
                  </a:ext>
                </a:extLst>
              </a:tr>
              <a:tr h="521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Yes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677924"/>
                  </a:ext>
                </a:extLst>
              </a:tr>
              <a:tr h="521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No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67570"/>
                  </a:ext>
                </a:extLst>
              </a:tr>
              <a:tr h="5219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9139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009259"/>
              </p:ext>
            </p:extLst>
          </p:nvPr>
        </p:nvGraphicFramePr>
        <p:xfrm>
          <a:off x="5876142" y="4300633"/>
          <a:ext cx="4891384" cy="215560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22846">
                  <a:extLst>
                    <a:ext uri="{9D8B030D-6E8A-4147-A177-3AD203B41FA5}">
                      <a16:colId xmlns:a16="http://schemas.microsoft.com/office/drawing/2014/main" val="3552103295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962307483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462312424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983697830"/>
                    </a:ext>
                  </a:extLst>
                </a:gridCol>
              </a:tblGrid>
              <a:tr h="5286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r>
                        <a:rPr lang="en-US" baseline="0" dirty="0" smtClean="0"/>
                        <a:t> = 0.7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Yes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</a:t>
                      </a:r>
                      <a:r>
                        <a:rPr lang="en-US" baseline="0" dirty="0" smtClean="0"/>
                        <a:t> No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016733"/>
                  </a:ext>
                </a:extLst>
              </a:tr>
              <a:tr h="5051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Yes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677924"/>
                  </a:ext>
                </a:extLst>
              </a:tr>
              <a:tr h="5051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No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67570"/>
                  </a:ext>
                </a:extLst>
              </a:tr>
              <a:tr h="50517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91395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8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606"/>
    </mc:Choice>
    <mc:Fallback>
      <p:transition spd="slow" advTm="132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Threshold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19751"/>
              </p:ext>
            </p:extLst>
          </p:nvPr>
        </p:nvGraphicFramePr>
        <p:xfrm>
          <a:off x="485995" y="1960396"/>
          <a:ext cx="4891384" cy="220580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22846">
                  <a:extLst>
                    <a:ext uri="{9D8B030D-6E8A-4147-A177-3AD203B41FA5}">
                      <a16:colId xmlns:a16="http://schemas.microsoft.com/office/drawing/2014/main" val="3552103295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962307483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462312424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983697830"/>
                    </a:ext>
                  </a:extLst>
                </a:gridCol>
              </a:tblGrid>
              <a:tr h="5461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r>
                        <a:rPr lang="en-US" baseline="0" dirty="0" smtClean="0"/>
                        <a:t> = 0.5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Yes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</a:t>
                      </a:r>
                      <a:r>
                        <a:rPr lang="en-US" baseline="0" dirty="0" smtClean="0"/>
                        <a:t> No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016733"/>
                  </a:ext>
                </a:extLst>
              </a:tr>
              <a:tr h="521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Yes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677924"/>
                  </a:ext>
                </a:extLst>
              </a:tr>
              <a:tr h="5219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No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67570"/>
                  </a:ext>
                </a:extLst>
              </a:tr>
              <a:tr h="5219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9139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97567"/>
              </p:ext>
            </p:extLst>
          </p:nvPr>
        </p:nvGraphicFramePr>
        <p:xfrm>
          <a:off x="6598037" y="1960396"/>
          <a:ext cx="4891384" cy="215560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22846">
                  <a:extLst>
                    <a:ext uri="{9D8B030D-6E8A-4147-A177-3AD203B41FA5}">
                      <a16:colId xmlns:a16="http://schemas.microsoft.com/office/drawing/2014/main" val="3552103295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962307483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462312424"/>
                    </a:ext>
                  </a:extLst>
                </a:gridCol>
                <a:gridCol w="1222846">
                  <a:extLst>
                    <a:ext uri="{9D8B030D-6E8A-4147-A177-3AD203B41FA5}">
                      <a16:colId xmlns:a16="http://schemas.microsoft.com/office/drawing/2014/main" val="3983697830"/>
                    </a:ext>
                  </a:extLst>
                </a:gridCol>
              </a:tblGrid>
              <a:tr h="5286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r>
                        <a:rPr lang="en-US" baseline="0" dirty="0" smtClean="0"/>
                        <a:t> = 0.7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Yes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</a:t>
                      </a:r>
                      <a:r>
                        <a:rPr lang="en-US" baseline="0" dirty="0" smtClean="0"/>
                        <a:t> No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016733"/>
                  </a:ext>
                </a:extLst>
              </a:tr>
              <a:tr h="5051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Yes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677924"/>
                  </a:ext>
                </a:extLst>
              </a:tr>
              <a:tr h="5051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No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67570"/>
                  </a:ext>
                </a:extLst>
              </a:tr>
              <a:tr h="50517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913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2926" y="4588042"/>
            <a:ext cx="5165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= 10 correct/ 14 total = 0.71</a:t>
            </a:r>
          </a:p>
          <a:p>
            <a:endParaRPr lang="en-US" dirty="0"/>
          </a:p>
          <a:p>
            <a:r>
              <a:rPr lang="en-US" dirty="0" smtClean="0"/>
              <a:t>Recall = 7 true yes / 9 actual yes = 0.78</a:t>
            </a:r>
          </a:p>
          <a:p>
            <a:endParaRPr lang="en-US" dirty="0"/>
          </a:p>
          <a:p>
            <a:r>
              <a:rPr lang="en-US" dirty="0" smtClean="0"/>
              <a:t>Precision = 7 true yes / 9 predicted yes = 0.78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60950" y="4588042"/>
            <a:ext cx="5165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= 5 correct/ 14 total = 0.36</a:t>
            </a:r>
          </a:p>
          <a:p>
            <a:endParaRPr lang="en-US" dirty="0"/>
          </a:p>
          <a:p>
            <a:r>
              <a:rPr lang="en-US" dirty="0" smtClean="0"/>
              <a:t>Recall = 5 true yes / 9 actual yes = 0.56</a:t>
            </a:r>
          </a:p>
          <a:p>
            <a:endParaRPr lang="en-US" dirty="0"/>
          </a:p>
          <a:p>
            <a:r>
              <a:rPr lang="en-US" dirty="0" smtClean="0"/>
              <a:t>Precision = 5 true yes / 10 predicted yes = 0.50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41"/>
    </mc:Choice>
    <mc:Fallback>
      <p:transition spd="slow" advTm="4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Probability Threshold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230130"/>
              </p:ext>
            </p:extLst>
          </p:nvPr>
        </p:nvGraphicFramePr>
        <p:xfrm>
          <a:off x="1036976" y="1825626"/>
          <a:ext cx="1976047" cy="480002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06814">
                  <a:extLst>
                    <a:ext uri="{9D8B030D-6E8A-4147-A177-3AD203B41FA5}">
                      <a16:colId xmlns:a16="http://schemas.microsoft.com/office/drawing/2014/main" val="792107004"/>
                    </a:ext>
                  </a:extLst>
                </a:gridCol>
                <a:gridCol w="1169233">
                  <a:extLst>
                    <a:ext uri="{9D8B030D-6E8A-4147-A177-3AD203B41FA5}">
                      <a16:colId xmlns:a16="http://schemas.microsoft.com/office/drawing/2014/main" val="2687957470"/>
                    </a:ext>
                  </a:extLst>
                </a:gridCol>
              </a:tblGrid>
              <a:tr h="532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Actual</a:t>
                      </a:r>
                      <a:r>
                        <a:rPr lang="en-US" sz="1400" baseline="0" dirty="0" smtClean="0"/>
                        <a:t> 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Predicted</a:t>
                      </a:r>
                      <a:r>
                        <a:rPr lang="en-US" sz="1400" baseline="0" dirty="0" smtClean="0"/>
                        <a:t> Probability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86119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14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7620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03902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779313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874698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8600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4831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4138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507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90387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478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5445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4427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363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633099"/>
              </p:ext>
            </p:extLst>
          </p:nvPr>
        </p:nvGraphicFramePr>
        <p:xfrm>
          <a:off x="6850944" y="1825626"/>
          <a:ext cx="3930316" cy="469427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83369">
                  <a:extLst>
                    <a:ext uri="{9D8B030D-6E8A-4147-A177-3AD203B41FA5}">
                      <a16:colId xmlns:a16="http://schemas.microsoft.com/office/drawing/2014/main" val="2687957470"/>
                    </a:ext>
                  </a:extLst>
                </a:gridCol>
                <a:gridCol w="753979">
                  <a:extLst>
                    <a:ext uri="{9D8B030D-6E8A-4147-A177-3AD203B41FA5}">
                      <a16:colId xmlns:a16="http://schemas.microsoft.com/office/drawing/2014/main" val="899049322"/>
                    </a:ext>
                  </a:extLst>
                </a:gridCol>
                <a:gridCol w="669371">
                  <a:extLst>
                    <a:ext uri="{9D8B030D-6E8A-4147-A177-3AD203B41FA5}">
                      <a16:colId xmlns:a16="http://schemas.microsoft.com/office/drawing/2014/main" val="2637096413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1993138012"/>
                    </a:ext>
                  </a:extLst>
                </a:gridCol>
                <a:gridCol w="529389">
                  <a:extLst>
                    <a:ext uri="{9D8B030D-6E8A-4147-A177-3AD203B41FA5}">
                      <a16:colId xmlns:a16="http://schemas.microsoft.com/office/drawing/2014/main" val="805687172"/>
                    </a:ext>
                  </a:extLst>
                </a:gridCol>
              </a:tblGrid>
              <a:tr h="532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Predicted</a:t>
                      </a:r>
                      <a:r>
                        <a:rPr lang="en-US" sz="1400" baseline="0" dirty="0" smtClean="0"/>
                        <a:t> Probability (Ordered)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86119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14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7620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03902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779313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874698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8600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4831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41385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507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90387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47806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54454"/>
                  </a:ext>
                </a:extLst>
              </a:tr>
              <a:tr h="3048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44276"/>
                  </a:ext>
                </a:extLst>
              </a:tr>
            </a:tbl>
          </a:graphicData>
        </a:graphic>
      </p:graphicFrame>
      <p:sp>
        <p:nvSpPr>
          <p:cNvPr id="3" name="Right Arrow 2"/>
          <p:cNvSpPr/>
          <p:nvPr/>
        </p:nvSpPr>
        <p:spPr>
          <a:xfrm>
            <a:off x="3792994" y="2101516"/>
            <a:ext cx="2463427" cy="7379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07546" y="3128210"/>
            <a:ext cx="2816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duplicate probabilities and order from smallest to greatest</a:t>
            </a:r>
          </a:p>
          <a:p>
            <a:endParaRPr lang="en-US" dirty="0"/>
          </a:p>
          <a:p>
            <a:r>
              <a:rPr lang="en-US" dirty="0" smtClean="0"/>
              <a:t>Each of these values is a possible threshold</a:t>
            </a:r>
          </a:p>
          <a:p>
            <a:endParaRPr lang="en-US" dirty="0"/>
          </a:p>
          <a:p>
            <a:r>
              <a:rPr lang="en-US" dirty="0" smtClean="0"/>
              <a:t>Determine the confusion matrix for each possible threshold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6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47"/>
    </mc:Choice>
    <mc:Fallback>
      <p:transition spd="slow" advTm="82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PM Week 1 Slides.potx" id="{381FD1BA-E69B-46D4-8655-5B840EB4BC6F}" vid="{D866FEEF-6E8E-4EF0-AAEC-7E21C264A54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BPM Week 1 Slides</Template>
  <TotalTime>7046</TotalTime>
  <Words>1780</Words>
  <Application>Microsoft Office PowerPoint</Application>
  <PresentationFormat>Widescreen</PresentationFormat>
  <Paragraphs>633</Paragraphs>
  <Slides>27</Slides>
  <Notes>23</Notes>
  <HiddenSlides>0</HiddenSlides>
  <MMClips>27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Tahoma</vt:lpstr>
      <vt:lpstr>Wingdings</vt:lpstr>
      <vt:lpstr>Kantoorthema</vt:lpstr>
      <vt:lpstr>Business Analytics minor</vt:lpstr>
      <vt:lpstr>Model Validation</vt:lpstr>
      <vt:lpstr>Model Validation</vt:lpstr>
      <vt:lpstr>PowerPoint Presentation</vt:lpstr>
      <vt:lpstr>Confusion Matrix (review)</vt:lpstr>
      <vt:lpstr>Regression to Classification</vt:lpstr>
      <vt:lpstr>Probability Threshold</vt:lpstr>
      <vt:lpstr>Probability Threshold</vt:lpstr>
      <vt:lpstr>Choosing a Probability Threshold</vt:lpstr>
      <vt:lpstr>Choosing a Probability Threshold</vt:lpstr>
      <vt:lpstr>Choosing a Probability Threshold</vt:lpstr>
      <vt:lpstr>ROC-Curve</vt:lpstr>
      <vt:lpstr>ROC-Curve</vt:lpstr>
      <vt:lpstr>Precision v Recall, TPR v FPR</vt:lpstr>
      <vt:lpstr>Lift Curve</vt:lpstr>
      <vt:lpstr>Misclassification Costs</vt:lpstr>
      <vt:lpstr>PowerPoint Presentation</vt:lpstr>
      <vt:lpstr>Overfitting</vt:lpstr>
      <vt:lpstr>Train, Validation, Test Sets</vt:lpstr>
      <vt:lpstr>Cross Validation</vt:lpstr>
      <vt:lpstr>Cross Validation</vt:lpstr>
      <vt:lpstr>Training with Cross Validation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Company>UC Leuven-Limburg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Process Management</dc:title>
  <dc:creator>Karen Baerts</dc:creator>
  <cp:lastModifiedBy>Aimée Backiel</cp:lastModifiedBy>
  <cp:revision>107</cp:revision>
  <cp:lastPrinted>2019-03-11T10:06:08Z</cp:lastPrinted>
  <dcterms:created xsi:type="dcterms:W3CDTF">2018-02-21T07:23:56Z</dcterms:created>
  <dcterms:modified xsi:type="dcterms:W3CDTF">2020-03-15T19:15:00Z</dcterms:modified>
</cp:coreProperties>
</file>